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79" r:id="rId4"/>
    <p:sldId id="280" r:id="rId5"/>
    <p:sldId id="281" r:id="rId6"/>
    <p:sldId id="263" r:id="rId7"/>
    <p:sldId id="297" r:id="rId8"/>
    <p:sldId id="289" r:id="rId9"/>
    <p:sldId id="290" r:id="rId10"/>
    <p:sldId id="295" r:id="rId11"/>
    <p:sldId id="296" r:id="rId12"/>
    <p:sldId id="292" r:id="rId13"/>
    <p:sldId id="294" r:id="rId14"/>
    <p:sldId id="277" r:id="rId15"/>
    <p:sldId id="268" r:id="rId16"/>
    <p:sldId id="269" r:id="rId17"/>
    <p:sldId id="262" r:id="rId18"/>
    <p:sldId id="286" r:id="rId19"/>
    <p:sldId id="298" r:id="rId20"/>
    <p:sldId id="302" r:id="rId21"/>
    <p:sldId id="304" r:id="rId22"/>
    <p:sldId id="306" r:id="rId23"/>
    <p:sldId id="274" r:id="rId24"/>
    <p:sldId id="272" r:id="rId25"/>
    <p:sldId id="307"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777AE-EE05-4E9C-9495-AB35415E2430}" type="datetimeFigureOut">
              <a:rPr lang="en-IN" smtClean="0"/>
              <a:t>27-05-2022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DBDA36-CC0E-42E0-B94F-7C94F145B508}" type="slidenum">
              <a:rPr lang="en-IN" smtClean="0"/>
              <a:t>‹#›</a:t>
            </a:fld>
            <a:endParaRPr lang="en-IN"/>
          </a:p>
        </p:txBody>
      </p:sp>
    </p:spTree>
    <p:extLst>
      <p:ext uri="{BB962C8B-B14F-4D97-AF65-F5344CB8AC3E}">
        <p14:creationId xmlns:p14="http://schemas.microsoft.com/office/powerpoint/2010/main" val="404288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27-05-2022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300411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27-05-2022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3697927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27-05-2022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56453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ED87DE8-B350-4D38-B0D3-F6D5600033F2}" type="datetimeFigureOut">
              <a:rPr lang="en-IN" smtClean="0"/>
              <a:t>27-05-2022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269672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ED87DE8-B350-4D38-B0D3-F6D5600033F2}" type="datetimeFigureOut">
              <a:rPr lang="en-IN" smtClean="0"/>
              <a:t>27-05-2022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869942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CED87DE8-B350-4D38-B0D3-F6D5600033F2}" type="datetimeFigureOut">
              <a:rPr lang="en-IN" smtClean="0"/>
              <a:t>27-05-2022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347778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CED87DE8-B350-4D38-B0D3-F6D5600033F2}" type="datetimeFigureOut">
              <a:rPr lang="en-IN" smtClean="0"/>
              <a:t>27-05-2022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1866383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CED87DE8-B350-4D38-B0D3-F6D5600033F2}" type="datetimeFigureOut">
              <a:rPr lang="en-IN" smtClean="0"/>
              <a:t>27-05-2022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457914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D87DE8-B350-4D38-B0D3-F6D5600033F2}" type="datetimeFigureOut">
              <a:rPr lang="en-IN" smtClean="0"/>
              <a:t>27-05-2022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3397204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7DE8-B350-4D38-B0D3-F6D5600033F2}" type="datetimeFigureOut">
              <a:rPr lang="en-IN" smtClean="0"/>
              <a:t>27-05-2022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914732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ED87DE8-B350-4D38-B0D3-F6D5600033F2}" type="datetimeFigureOut">
              <a:rPr lang="en-IN" smtClean="0"/>
              <a:t>27-05-2022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021D453-C6F2-4951-B26B-A30231DD395F}" type="slidenum">
              <a:rPr lang="en-IN" smtClean="0"/>
              <a:t>‹#›</a:t>
            </a:fld>
            <a:endParaRPr lang="en-IN"/>
          </a:p>
        </p:txBody>
      </p:sp>
    </p:spTree>
    <p:extLst>
      <p:ext uri="{BB962C8B-B14F-4D97-AF65-F5344CB8AC3E}">
        <p14:creationId xmlns:p14="http://schemas.microsoft.com/office/powerpoint/2010/main" val="28235524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ED87DE8-B350-4D38-B0D3-F6D5600033F2}" type="datetimeFigureOut">
              <a:rPr lang="en-IN" smtClean="0"/>
              <a:t>27-05-2022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21D453-C6F2-4951-B26B-A30231DD395F}" type="slidenum">
              <a:rPr lang="en-IN" smtClean="0"/>
              <a:t>‹#›</a:t>
            </a:fld>
            <a:endParaRPr lang="en-IN"/>
          </a:p>
        </p:txBody>
      </p:sp>
    </p:spTree>
    <p:extLst>
      <p:ext uri="{BB962C8B-B14F-4D97-AF65-F5344CB8AC3E}">
        <p14:creationId xmlns:p14="http://schemas.microsoft.com/office/powerpoint/2010/main" val="4000099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91440"/>
            <a:ext cx="9144000" cy="6622869"/>
          </a:xfrm>
        </p:spPr>
        <p:txBody>
          <a:bodyPr>
            <a:normAutofit fontScale="90000"/>
          </a:bodyPr>
          <a:lstStyle/>
          <a:p>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br>
              <a:rPr lang="en-IN" sz="1700" b="1" dirty="0">
                <a:solidFill>
                  <a:schemeClr val="tx1">
                    <a:lumMod val="95000"/>
                    <a:lumOff val="5000"/>
                  </a:schemeClr>
                </a:solidFill>
                <a:latin typeface="Arial" panose="020B0604020202020204" pitchFamily="34" charset="0"/>
                <a:cs typeface="Arial" panose="020B0604020202020204" pitchFamily="34" charset="0"/>
              </a:rPr>
            </a:br>
            <a:br>
              <a:rPr lang="en-IN" sz="1700" b="1" dirty="0">
                <a:solidFill>
                  <a:schemeClr val="tx1">
                    <a:lumMod val="95000"/>
                    <a:lumOff val="5000"/>
                  </a:schemeClr>
                </a:solidFill>
                <a:latin typeface="Arial" panose="020B0604020202020204" pitchFamily="34" charset="0"/>
                <a:cs typeface="Arial" panose="020B0604020202020204" pitchFamily="34" charset="0"/>
              </a:rPr>
            </a:br>
            <a:r>
              <a:rPr lang="en-IN" sz="1700" b="1" dirty="0">
                <a:solidFill>
                  <a:schemeClr val="tx1">
                    <a:lumMod val="95000"/>
                    <a:lumOff val="5000"/>
                  </a:schemeClr>
                </a:solidFill>
                <a:latin typeface="Arial" panose="020B0604020202020204" pitchFamily="34" charset="0"/>
                <a:cs typeface="Arial" panose="020B0604020202020204" pitchFamily="34" charset="0"/>
              </a:rPr>
              <a:t>BATCH NUMBER: 9</a:t>
            </a:r>
            <a:br>
              <a:rPr lang="en-IN" sz="1700" b="1" dirty="0">
                <a:solidFill>
                  <a:schemeClr val="tx1">
                    <a:lumMod val="95000"/>
                    <a:lumOff val="5000"/>
                  </a:schemeClr>
                </a:solidFill>
                <a:latin typeface="Arial" panose="020B0604020202020204" pitchFamily="34" charset="0"/>
                <a:cs typeface="Arial" panose="020B0604020202020204" pitchFamily="34" charset="0"/>
              </a:rPr>
            </a:br>
            <a:br>
              <a:rPr lang="en-IN" sz="1700" dirty="0">
                <a:solidFill>
                  <a:schemeClr val="tx1">
                    <a:lumMod val="95000"/>
                    <a:lumOff val="5000"/>
                  </a:schemeClr>
                </a:solidFill>
                <a:latin typeface="Arial" panose="020B0604020202020204" pitchFamily="34" charset="0"/>
                <a:cs typeface="Arial" panose="020B0604020202020204" pitchFamily="34" charset="0"/>
              </a:rPr>
            </a:br>
            <a:r>
              <a:rPr lang="en-IN" sz="1700" b="1" dirty="0">
                <a:solidFill>
                  <a:schemeClr val="bg2">
                    <a:lumMod val="10000"/>
                  </a:schemeClr>
                </a:solidFill>
                <a:latin typeface="Arial" panose="020B0604020202020204" pitchFamily="34" charset="0"/>
                <a:cs typeface="Arial" panose="020B0604020202020204" pitchFamily="34" charset="0"/>
              </a:rPr>
              <a:t>PROJECT PRESENTATION:</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SPEED DETECTION OF VEHICLE USING MACHINE LEARNING ALGORITHM</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b="1" dirty="0">
                <a:solidFill>
                  <a:schemeClr val="bg2">
                    <a:lumMod val="10000"/>
                  </a:schemeClr>
                </a:solidFill>
                <a:latin typeface="Arial" panose="020B0604020202020204" pitchFamily="34" charset="0"/>
                <a:cs typeface="Arial" panose="020B0604020202020204" pitchFamily="34" charset="0"/>
              </a:rPr>
              <a:t>TEAM MEMBERS</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b="1"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RISHAV SURANA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18BTRIS035</a:t>
            </a:r>
            <a:r>
              <a:rPr lang="en-IN" sz="1700" b="1" dirty="0">
                <a:solidFill>
                  <a:schemeClr val="bg2">
                    <a:lumMod val="10000"/>
                  </a:schemeClr>
                </a:solidFill>
                <a:latin typeface="Arial" panose="020B0604020202020204" pitchFamily="34" charset="0"/>
                <a:cs typeface="Arial" panose="020B0604020202020204" pitchFamily="34" charset="0"/>
              </a:rPr>
              <a:t> </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SUSANTA SARKAR</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18BTRIS48</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SIDDHARTH Kr HARLALKA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18BTRIS066</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SUJATA BUDHA</a:t>
            </a:r>
            <a:br>
              <a:rPr lang="en-IN" sz="1700" dirty="0">
                <a:solidFill>
                  <a:schemeClr val="bg2">
                    <a:lumMod val="10000"/>
                  </a:schemeClr>
                </a:solidFill>
                <a:latin typeface="Arial" panose="020B0604020202020204" pitchFamily="34" charset="0"/>
                <a:cs typeface="Arial" panose="020B0604020202020204" pitchFamily="34" charset="0"/>
              </a:rPr>
            </a:br>
            <a:r>
              <a:rPr lang="en-IN" sz="1700" dirty="0">
                <a:solidFill>
                  <a:schemeClr val="bg2">
                    <a:lumMod val="10000"/>
                  </a:schemeClr>
                </a:solidFill>
                <a:latin typeface="Arial" panose="020B0604020202020204" pitchFamily="34" charset="0"/>
                <a:cs typeface="Arial" panose="020B0604020202020204" pitchFamily="34" charset="0"/>
              </a:rPr>
              <a:t>18BTRIS065</a:t>
            </a:r>
            <a:br>
              <a:rPr lang="en-IN" sz="1700" dirty="0">
                <a:solidFill>
                  <a:schemeClr val="bg2">
                    <a:lumMod val="10000"/>
                  </a:schemeClr>
                </a:solidFill>
                <a:latin typeface="Arial" panose="020B0604020202020204" pitchFamily="34" charset="0"/>
                <a:cs typeface="Arial" panose="020B0604020202020204" pitchFamily="34" charset="0"/>
              </a:rPr>
            </a:br>
            <a:br>
              <a:rPr lang="en-IN" sz="1700" dirty="0">
                <a:solidFill>
                  <a:schemeClr val="bg2">
                    <a:lumMod val="10000"/>
                  </a:schemeClr>
                </a:solidFill>
                <a:latin typeface="Arial" panose="020B0604020202020204" pitchFamily="34" charset="0"/>
                <a:cs typeface="Arial" panose="020B0604020202020204" pitchFamily="34" charset="0"/>
              </a:rPr>
            </a:br>
            <a:r>
              <a:rPr lang="en-US" sz="1700" b="1" dirty="0">
                <a:solidFill>
                  <a:schemeClr val="bg2">
                    <a:lumMod val="10000"/>
                  </a:schemeClr>
                </a:solidFill>
                <a:latin typeface="Arial" panose="020B0604020202020204" pitchFamily="34" charset="0"/>
                <a:cs typeface="Arial" panose="020B0604020202020204" pitchFamily="34" charset="0"/>
              </a:rPr>
              <a:t>Guided by :Mr. Mathiyalagan R, Assistant professor, Dept. Of ISE, FET-Jain.</a:t>
            </a:r>
            <a:br>
              <a:rPr lang="en-IN" sz="1700" b="1" dirty="0">
                <a:solidFill>
                  <a:schemeClr val="bg2">
                    <a:lumMod val="10000"/>
                  </a:schemeClr>
                </a:solidFill>
                <a:latin typeface="Arial" panose="020B0604020202020204" pitchFamily="34" charset="0"/>
                <a:cs typeface="Arial" panose="020B0604020202020204" pitchFamily="34" charset="0"/>
              </a:rPr>
            </a:br>
            <a:br>
              <a:rPr lang="en-IN" sz="1700" b="1" dirty="0">
                <a:solidFill>
                  <a:schemeClr val="bg2">
                    <a:lumMod val="10000"/>
                  </a:schemeClr>
                </a:solidFill>
                <a:latin typeface="Arial" panose="020B0604020202020204" pitchFamily="34" charset="0"/>
                <a:cs typeface="Arial" panose="020B0604020202020204" pitchFamily="34" charset="0"/>
              </a:rPr>
            </a:br>
            <a:br>
              <a:rPr lang="en-IN" sz="1600" b="1" dirty="0">
                <a:solidFill>
                  <a:schemeClr val="tx1">
                    <a:lumMod val="95000"/>
                    <a:lumOff val="5000"/>
                  </a:schemeClr>
                </a:solidFill>
                <a:latin typeface="Arial" panose="020B0604020202020204" pitchFamily="34" charset="0"/>
                <a:cs typeface="Arial" panose="020B0604020202020204" pitchFamily="34" charset="0"/>
              </a:rPr>
            </a:br>
            <a:endParaRPr lang="en-IN" sz="1600" b="1" dirty="0">
              <a:solidFill>
                <a:schemeClr val="tx1">
                  <a:lumMod val="95000"/>
                  <a:lumOff val="5000"/>
                </a:schemeClr>
              </a:solidFill>
              <a:latin typeface="Arial" panose="020B0604020202020204" pitchFamily="34" charset="0"/>
              <a:cs typeface="Arial" panose="020B0604020202020204" pitchFamily="34" charset="0"/>
            </a:endParaRPr>
          </a:p>
        </p:txBody>
      </p:sp>
      <p:pic>
        <p:nvPicPr>
          <p:cNvPr id="5" name="Picture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76587" y="91440"/>
            <a:ext cx="6096000" cy="908685"/>
          </a:xfrm>
          <a:prstGeom prst="rect">
            <a:avLst/>
          </a:prstGeom>
          <a:noFill/>
          <a:ln>
            <a:noFill/>
          </a:ln>
        </p:spPr>
      </p:pic>
    </p:spTree>
    <p:extLst>
      <p:ext uri="{BB962C8B-B14F-4D97-AF65-F5344CB8AC3E}">
        <p14:creationId xmlns:p14="http://schemas.microsoft.com/office/powerpoint/2010/main" val="1785854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5445736"/>
              </p:ext>
            </p:extLst>
          </p:nvPr>
        </p:nvGraphicFramePr>
        <p:xfrm>
          <a:off x="433252" y="297272"/>
          <a:ext cx="11438438" cy="6194968"/>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3983158065"/>
                    </a:ext>
                  </a:extLst>
                </a:gridCol>
                <a:gridCol w="1927067">
                  <a:extLst>
                    <a:ext uri="{9D8B030D-6E8A-4147-A177-3AD203B41FA5}">
                      <a16:colId xmlns:a16="http://schemas.microsoft.com/office/drawing/2014/main" val="448330644"/>
                    </a:ext>
                  </a:extLst>
                </a:gridCol>
                <a:gridCol w="1779860">
                  <a:extLst>
                    <a:ext uri="{9D8B030D-6E8A-4147-A177-3AD203B41FA5}">
                      <a16:colId xmlns:a16="http://schemas.microsoft.com/office/drawing/2014/main" val="3607520490"/>
                    </a:ext>
                  </a:extLst>
                </a:gridCol>
                <a:gridCol w="1405153">
                  <a:extLst>
                    <a:ext uri="{9D8B030D-6E8A-4147-A177-3AD203B41FA5}">
                      <a16:colId xmlns:a16="http://schemas.microsoft.com/office/drawing/2014/main" val="3526554947"/>
                    </a:ext>
                  </a:extLst>
                </a:gridCol>
                <a:gridCol w="2609882">
                  <a:extLst>
                    <a:ext uri="{9D8B030D-6E8A-4147-A177-3AD203B41FA5}">
                      <a16:colId xmlns:a16="http://schemas.microsoft.com/office/drawing/2014/main" val="3404454906"/>
                    </a:ext>
                  </a:extLst>
                </a:gridCol>
                <a:gridCol w="3086564">
                  <a:extLst>
                    <a:ext uri="{9D8B030D-6E8A-4147-A177-3AD203B41FA5}">
                      <a16:colId xmlns:a16="http://schemas.microsoft.com/office/drawing/2014/main" val="2160875062"/>
                    </a:ext>
                  </a:extLst>
                </a:gridCol>
              </a:tblGrid>
              <a:tr h="1259437">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3776160318"/>
                  </a:ext>
                </a:extLst>
              </a:tr>
              <a:tr h="1641716">
                <a:tc>
                  <a:txBody>
                    <a:bodyPr/>
                    <a:lstStyle/>
                    <a:p>
                      <a:r>
                        <a:rPr lang="en-IN" dirty="0"/>
                        <a:t>10.</a:t>
                      </a:r>
                    </a:p>
                  </a:txBody>
                  <a:tcPr/>
                </a:tc>
                <a:tc>
                  <a:txBody>
                    <a:bodyPr/>
                    <a:lstStyle/>
                    <a:p>
                      <a:r>
                        <a:rPr lang="en-US" dirty="0"/>
                        <a:t>Speed Detection Camera System using Image Processing Techniques on Video Streams </a:t>
                      </a:r>
                    </a:p>
                  </a:txBody>
                  <a:tcPr/>
                </a:tc>
                <a:tc>
                  <a:txBody>
                    <a:bodyPr/>
                    <a:lstStyle/>
                    <a:p>
                      <a:r>
                        <a:rPr lang="en-US" dirty="0"/>
                        <a:t>Osman Ibrahim, Hazem </a:t>
                      </a:r>
                      <a:r>
                        <a:rPr lang="en-US" dirty="0" err="1"/>
                        <a:t>ElGendy</a:t>
                      </a:r>
                      <a:r>
                        <a:rPr lang="en-US" dirty="0"/>
                        <a:t>, and Ahmed M. </a:t>
                      </a:r>
                      <a:r>
                        <a:rPr lang="en-US" dirty="0" err="1"/>
                        <a:t>ElShafee</a:t>
                      </a:r>
                      <a:endParaRPr lang="en-US" dirty="0"/>
                    </a:p>
                  </a:txBody>
                  <a:tcPr/>
                </a:tc>
                <a:tc>
                  <a:txBody>
                    <a:bodyPr/>
                    <a:lstStyle/>
                    <a:p>
                      <a:r>
                        <a:rPr lang="en-US" dirty="0"/>
                        <a:t>2011</a:t>
                      </a:r>
                    </a:p>
                  </a:txBody>
                  <a:tcPr/>
                </a:tc>
                <a:tc>
                  <a:txBody>
                    <a:bodyPr/>
                    <a:lstStyle/>
                    <a:p>
                      <a:r>
                        <a:rPr lang="en-US" dirty="0"/>
                        <a:t>background subtraction technique with a three-frame differencing algorithm</a:t>
                      </a:r>
                    </a:p>
                  </a:txBody>
                  <a:tcPr/>
                </a:tc>
                <a:tc>
                  <a:txBody>
                    <a:bodyPr/>
                    <a:lstStyle/>
                    <a:p>
                      <a:r>
                        <a:rPr lang="en-US" dirty="0"/>
                        <a:t>Accuracy of frame differencing depends on object speed and frame rate</a:t>
                      </a:r>
                    </a:p>
                  </a:txBody>
                  <a:tcPr/>
                </a:tc>
                <a:extLst>
                  <a:ext uri="{0D108BD9-81ED-4DB2-BD59-A6C34878D82A}">
                    <a16:rowId xmlns:a16="http://schemas.microsoft.com/office/drawing/2014/main" val="238779032"/>
                  </a:ext>
                </a:extLst>
              </a:tr>
              <a:tr h="1439220">
                <a:tc>
                  <a:txBody>
                    <a:bodyPr/>
                    <a:lstStyle/>
                    <a:p>
                      <a:r>
                        <a:rPr lang="en-IN" dirty="0"/>
                        <a:t>11.</a:t>
                      </a:r>
                    </a:p>
                  </a:txBody>
                  <a:tcPr/>
                </a:tc>
                <a:tc>
                  <a:txBody>
                    <a:bodyPr/>
                    <a:lstStyle/>
                    <a:p>
                      <a:r>
                        <a:rPr lang="en-US" dirty="0"/>
                        <a:t>Vehicle Speed Detection in Video frames using Corner detection</a:t>
                      </a:r>
                    </a:p>
                  </a:txBody>
                  <a:tcPr/>
                </a:tc>
                <a:tc>
                  <a:txBody>
                    <a:bodyPr/>
                    <a:lstStyle/>
                    <a:p>
                      <a:r>
                        <a:rPr lang="en-US" dirty="0"/>
                        <a:t>Kiran Kumar KV, Pallavi Chandrakant, Santosh Kumar, Kushal KJ</a:t>
                      </a:r>
                    </a:p>
                  </a:txBody>
                  <a:tcPr/>
                </a:tc>
                <a:tc>
                  <a:txBody>
                    <a:bodyPr/>
                    <a:lstStyle/>
                    <a:p>
                      <a:r>
                        <a:rPr lang="en-US" dirty="0"/>
                        <a:t>2014</a:t>
                      </a:r>
                    </a:p>
                  </a:txBody>
                  <a:tcPr/>
                </a:tc>
                <a:tc>
                  <a:txBody>
                    <a:bodyPr/>
                    <a:lstStyle/>
                    <a:p>
                      <a:r>
                        <a:rPr lang="en-US" dirty="0"/>
                        <a:t>Computer vision, Frames subtraction, Edge detection, Image segmentation, Corner Detection</a:t>
                      </a:r>
                    </a:p>
                  </a:txBody>
                  <a:tcPr/>
                </a:tc>
                <a:tc>
                  <a:txBody>
                    <a:bodyPr/>
                    <a:lstStyle/>
                    <a:p>
                      <a:r>
                        <a:rPr lang="en-US" dirty="0"/>
                        <a:t>Efficiency goes down to multiple vehicles. Focus should be on a single vehicle</a:t>
                      </a:r>
                    </a:p>
                  </a:txBody>
                  <a:tcPr/>
                </a:tc>
                <a:extLst>
                  <a:ext uri="{0D108BD9-81ED-4DB2-BD59-A6C34878D82A}">
                    <a16:rowId xmlns:a16="http://schemas.microsoft.com/office/drawing/2014/main" val="2219194265"/>
                  </a:ext>
                </a:extLst>
              </a:tr>
              <a:tr h="1735131">
                <a:tc>
                  <a:txBody>
                    <a:bodyPr/>
                    <a:lstStyle/>
                    <a:p>
                      <a:r>
                        <a:rPr lang="en-IN" dirty="0"/>
                        <a:t>12.</a:t>
                      </a:r>
                    </a:p>
                  </a:txBody>
                  <a:tcPr/>
                </a:tc>
                <a:tc>
                  <a:txBody>
                    <a:bodyPr/>
                    <a:lstStyle/>
                    <a:p>
                      <a:r>
                        <a:rPr lang="en-US" dirty="0"/>
                        <a:t>VEHICLE SPEED ESTIMATION BY LICENSE PLATE DETECTION AND TRACKING</a:t>
                      </a:r>
                    </a:p>
                  </a:txBody>
                  <a:tcPr/>
                </a:tc>
                <a:tc>
                  <a:txBody>
                    <a:bodyPr/>
                    <a:lstStyle/>
                    <a:p>
                      <a:r>
                        <a:rPr lang="en-US" dirty="0" err="1"/>
                        <a:t>Diogo</a:t>
                      </a:r>
                      <a:r>
                        <a:rPr lang="en-US" dirty="0"/>
                        <a:t> C. </a:t>
                      </a:r>
                      <a:r>
                        <a:rPr lang="en-US" dirty="0" err="1"/>
                        <a:t>Luvizon</a:t>
                      </a:r>
                      <a:r>
                        <a:rPr lang="en-US" dirty="0"/>
                        <a:t>, Bogdan T. </a:t>
                      </a:r>
                      <a:r>
                        <a:rPr lang="en-US" dirty="0" err="1"/>
                        <a:t>Nassu</a:t>
                      </a:r>
                      <a:r>
                        <a:rPr lang="en-US" dirty="0"/>
                        <a:t> and Rodrigo </a:t>
                      </a:r>
                      <a:r>
                        <a:rPr lang="en-US" dirty="0" err="1"/>
                        <a:t>Minetto</a:t>
                      </a:r>
                      <a:endParaRPr lang="en-US" dirty="0"/>
                    </a:p>
                  </a:txBody>
                  <a:tcPr/>
                </a:tc>
                <a:tc>
                  <a:txBody>
                    <a:bodyPr/>
                    <a:lstStyle/>
                    <a:p>
                      <a:r>
                        <a:rPr lang="en-US" dirty="0"/>
                        <a:t>2014</a:t>
                      </a:r>
                    </a:p>
                  </a:txBody>
                  <a:tcPr/>
                </a:tc>
                <a:tc>
                  <a:txBody>
                    <a:bodyPr/>
                    <a:lstStyle/>
                    <a:p>
                      <a:r>
                        <a:rPr lang="en-US" dirty="0"/>
                        <a:t>SIFT and KLT algorithms, SNOOPERTEXT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Extracts data only when camera is closer to vehicle, errors on boundaries of moving object</a:t>
                      </a:r>
                    </a:p>
                  </a:txBody>
                  <a:tcPr/>
                </a:tc>
                <a:extLst>
                  <a:ext uri="{0D108BD9-81ED-4DB2-BD59-A6C34878D82A}">
                    <a16:rowId xmlns:a16="http://schemas.microsoft.com/office/drawing/2014/main" val="2735449952"/>
                  </a:ext>
                </a:extLst>
              </a:tr>
            </a:tbl>
          </a:graphicData>
        </a:graphic>
      </p:graphicFrame>
    </p:spTree>
    <p:extLst>
      <p:ext uri="{BB962C8B-B14F-4D97-AF65-F5344CB8AC3E}">
        <p14:creationId xmlns:p14="http://schemas.microsoft.com/office/powerpoint/2010/main" val="2562312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942274167"/>
              </p:ext>
            </p:extLst>
          </p:nvPr>
        </p:nvGraphicFramePr>
        <p:xfrm>
          <a:off x="328749" y="235129"/>
          <a:ext cx="11438438" cy="6222619"/>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633588393"/>
                    </a:ext>
                  </a:extLst>
                </a:gridCol>
                <a:gridCol w="1927067">
                  <a:extLst>
                    <a:ext uri="{9D8B030D-6E8A-4147-A177-3AD203B41FA5}">
                      <a16:colId xmlns:a16="http://schemas.microsoft.com/office/drawing/2014/main" val="116856326"/>
                    </a:ext>
                  </a:extLst>
                </a:gridCol>
                <a:gridCol w="1779860">
                  <a:extLst>
                    <a:ext uri="{9D8B030D-6E8A-4147-A177-3AD203B41FA5}">
                      <a16:colId xmlns:a16="http://schemas.microsoft.com/office/drawing/2014/main" val="2795314243"/>
                    </a:ext>
                  </a:extLst>
                </a:gridCol>
                <a:gridCol w="1405153">
                  <a:extLst>
                    <a:ext uri="{9D8B030D-6E8A-4147-A177-3AD203B41FA5}">
                      <a16:colId xmlns:a16="http://schemas.microsoft.com/office/drawing/2014/main" val="3757064407"/>
                    </a:ext>
                  </a:extLst>
                </a:gridCol>
                <a:gridCol w="2609882">
                  <a:extLst>
                    <a:ext uri="{9D8B030D-6E8A-4147-A177-3AD203B41FA5}">
                      <a16:colId xmlns:a16="http://schemas.microsoft.com/office/drawing/2014/main" val="990696440"/>
                    </a:ext>
                  </a:extLst>
                </a:gridCol>
                <a:gridCol w="3086564">
                  <a:extLst>
                    <a:ext uri="{9D8B030D-6E8A-4147-A177-3AD203B41FA5}">
                      <a16:colId xmlns:a16="http://schemas.microsoft.com/office/drawing/2014/main" val="2243844999"/>
                    </a:ext>
                  </a:extLst>
                </a:gridCol>
              </a:tblGrid>
              <a:tr h="1189744">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3875844910"/>
                  </a:ext>
                </a:extLst>
              </a:tr>
              <a:tr h="1641220">
                <a:tc>
                  <a:txBody>
                    <a:bodyPr/>
                    <a:lstStyle/>
                    <a:p>
                      <a:r>
                        <a:rPr lang="en-US" dirty="0"/>
                        <a:t>13.</a:t>
                      </a:r>
                      <a:endParaRPr lang="en-IN" dirty="0"/>
                    </a:p>
                  </a:txBody>
                  <a:tcPr/>
                </a:tc>
                <a:tc>
                  <a:txBody>
                    <a:bodyPr/>
                    <a:lstStyle/>
                    <a:p>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Vehicle Classiﬁcation using Road Side Sensors and Feature-free Data Smashing Approach</a:t>
                      </a:r>
                      <a:endParaRPr lang="en-IN" u="none" dirty="0">
                        <a:solidFill>
                          <a:schemeClr val="tx1">
                            <a:lumMod val="75000"/>
                            <a:lumOff val="25000"/>
                          </a:schemeClr>
                        </a:solidFill>
                      </a:endParaRPr>
                    </a:p>
                  </a:txBody>
                  <a:tcPr/>
                </a:tc>
                <a:tc>
                  <a:txBody>
                    <a:bodyPr/>
                    <a:lstStyle/>
                    <a:p>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Denis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Kleyko</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Roland Hostettler, Wolfgang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Birk</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and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Evgeny</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Osipov</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a:t>
                      </a:r>
                      <a:endParaRPr lang="en-IN" u="none" dirty="0">
                        <a:solidFill>
                          <a:schemeClr val="tx1">
                            <a:lumMod val="75000"/>
                            <a:lumOff val="25000"/>
                          </a:schemeClr>
                        </a:solidFill>
                      </a:endParaRPr>
                    </a:p>
                  </a:txBody>
                  <a:tcPr/>
                </a:tc>
                <a:tc>
                  <a:txBody>
                    <a:bodyPr/>
                    <a:lstStyle/>
                    <a:p>
                      <a:r>
                        <a:rPr lang="en-IN" dirty="0">
                          <a:solidFill>
                            <a:schemeClr val="tx1">
                              <a:lumMod val="75000"/>
                              <a:lumOff val="25000"/>
                            </a:schemeClr>
                          </a:solidFill>
                        </a:rPr>
                        <a:t>2016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Data Smashing Approach,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KNN,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SVM, Logical regression</a:t>
                      </a:r>
                      <a:endParaRPr lang="en-IN" u="none" dirty="0">
                        <a:solidFill>
                          <a:schemeClr val="tx1">
                            <a:lumMod val="75000"/>
                            <a:lumOff val="25000"/>
                          </a:schemeClr>
                        </a:solidFill>
                      </a:endParaRPr>
                    </a:p>
                  </a:txBody>
                  <a:tcPr/>
                </a:tc>
                <a:tc>
                  <a:txBody>
                    <a:bodyPr/>
                    <a:lstStyle/>
                    <a:p>
                      <a:r>
                        <a:rPr lang="en-US" sz="1800" b="0" i="0" kern="1200" dirty="0">
                          <a:solidFill>
                            <a:schemeClr val="tx1">
                              <a:lumMod val="75000"/>
                              <a:lumOff val="25000"/>
                            </a:schemeClr>
                          </a:solidFill>
                          <a:effectLst/>
                          <a:latin typeface="+mn-lt"/>
                          <a:ea typeface="+mn-ea"/>
                          <a:cs typeface="+mn-cs"/>
                        </a:rPr>
                        <a:t>Main drawback of data smashing usage is its moderate performance (76.8% vs. 93.4% for the</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state-of-the-art feature-based method)</a:t>
                      </a:r>
                      <a:r>
                        <a:rPr lang="en-US" sz="1800" b="0" i="0" kern="1200" baseline="0" dirty="0">
                          <a:solidFill>
                            <a:schemeClr val="tx1">
                              <a:lumMod val="75000"/>
                              <a:lumOff val="25000"/>
                            </a:schemeClr>
                          </a:solidFill>
                          <a:effectLst/>
                          <a:latin typeface="+mn-lt"/>
                          <a:ea typeface="+mn-ea"/>
                          <a:cs typeface="+mn-cs"/>
                        </a:rPr>
                        <a:t> shown for largest data.</a:t>
                      </a:r>
                      <a:endParaRPr lang="en-US" sz="1800" b="0" i="0" kern="1200" dirty="0">
                        <a:solidFill>
                          <a:schemeClr val="tx1">
                            <a:lumMod val="75000"/>
                            <a:lumOff val="25000"/>
                          </a:schemeClr>
                        </a:solidFill>
                        <a:effectLst/>
                        <a:latin typeface="+mn-lt"/>
                        <a:ea typeface="+mn-ea"/>
                        <a:cs typeface="+mn-cs"/>
                      </a:endParaRPr>
                    </a:p>
                  </a:txBody>
                  <a:tcPr/>
                </a:tc>
                <a:extLst>
                  <a:ext uri="{0D108BD9-81ED-4DB2-BD59-A6C34878D82A}">
                    <a16:rowId xmlns:a16="http://schemas.microsoft.com/office/drawing/2014/main" val="2022740835"/>
                  </a:ext>
                </a:extLst>
              </a:tr>
              <a:tr h="1382080">
                <a:tc>
                  <a:txBody>
                    <a:bodyPr/>
                    <a:lstStyle/>
                    <a:p>
                      <a:r>
                        <a:rPr lang="en-IN" dirty="0"/>
                        <a:t>14.</a:t>
                      </a:r>
                    </a:p>
                  </a:txBody>
                  <a:tcPr/>
                </a:tc>
                <a:tc>
                  <a:txBody>
                    <a:bodyPr/>
                    <a:lstStyle/>
                    <a:p>
                      <a:r>
                        <a:rPr lang="en-US" dirty="0"/>
                        <a:t>Speed Detection using Image Processing</a:t>
                      </a:r>
                    </a:p>
                  </a:txBody>
                  <a:tcPr/>
                </a:tc>
                <a:tc>
                  <a:txBody>
                    <a:bodyPr/>
                    <a:lstStyle/>
                    <a:p>
                      <a:r>
                        <a:rPr lang="en-US" dirty="0" err="1"/>
                        <a:t>Pranith</a:t>
                      </a:r>
                      <a:r>
                        <a:rPr lang="en-US" dirty="0"/>
                        <a:t> Kumar </a:t>
                      </a:r>
                      <a:r>
                        <a:rPr lang="en-US" dirty="0" err="1"/>
                        <a:t>Thadagoppula</a:t>
                      </a:r>
                      <a:r>
                        <a:rPr lang="en-US" dirty="0"/>
                        <a:t>, and Vikas Upadhyaya</a:t>
                      </a:r>
                    </a:p>
                  </a:txBody>
                  <a:tcPr/>
                </a:tc>
                <a:tc>
                  <a:txBody>
                    <a:bodyPr/>
                    <a:lstStyle/>
                    <a:p>
                      <a:r>
                        <a:rPr lang="en-US" dirty="0"/>
                        <a:t>2016</a:t>
                      </a:r>
                    </a:p>
                  </a:txBody>
                  <a:tcPr/>
                </a:tc>
                <a:tc>
                  <a:txBody>
                    <a:bodyPr/>
                    <a:lstStyle/>
                    <a:p>
                      <a:r>
                        <a:rPr lang="en-US" dirty="0" err="1"/>
                        <a:t>Matlab</a:t>
                      </a:r>
                      <a:r>
                        <a:rPr lang="en-US" dirty="0"/>
                        <a:t>, Image processing, background subtraction</a:t>
                      </a:r>
                    </a:p>
                  </a:txBody>
                  <a:tcPr/>
                </a:tc>
                <a:tc>
                  <a:txBody>
                    <a:bodyPr/>
                    <a:lstStyle/>
                    <a:p>
                      <a:r>
                        <a:rPr lang="en-US" dirty="0"/>
                        <a:t>Tracking the objects detected frame by frame</a:t>
                      </a:r>
                    </a:p>
                  </a:txBody>
                  <a:tcPr/>
                </a:tc>
                <a:extLst>
                  <a:ext uri="{0D108BD9-81ED-4DB2-BD59-A6C34878D82A}">
                    <a16:rowId xmlns:a16="http://schemas.microsoft.com/office/drawing/2014/main" val="105474905"/>
                  </a:ext>
                </a:extLst>
              </a:tr>
              <a:tr h="1639115">
                <a:tc>
                  <a:txBody>
                    <a:bodyPr/>
                    <a:lstStyle/>
                    <a:p>
                      <a:r>
                        <a:rPr lang="en-IN" dirty="0"/>
                        <a:t>15.</a:t>
                      </a:r>
                    </a:p>
                  </a:txBody>
                  <a:tcPr/>
                </a:tc>
                <a:tc>
                  <a:txBody>
                    <a:bodyPr/>
                    <a:lstStyle/>
                    <a:p>
                      <a:r>
                        <a:rPr lang="en-US" dirty="0"/>
                        <a:t>Vehicle Speed Estimation using Image Processing </a:t>
                      </a:r>
                    </a:p>
                  </a:txBody>
                  <a:tcPr/>
                </a:tc>
                <a:tc>
                  <a:txBody>
                    <a:bodyPr/>
                    <a:lstStyle/>
                    <a:p>
                      <a:r>
                        <a:rPr lang="en-US" dirty="0"/>
                        <a:t>Fatima </a:t>
                      </a:r>
                      <a:r>
                        <a:rPr lang="en-US" dirty="0" err="1"/>
                        <a:t>Afifah</a:t>
                      </a:r>
                      <a:r>
                        <a:rPr lang="en-US" dirty="0"/>
                        <a:t> , </a:t>
                      </a:r>
                      <a:r>
                        <a:rPr lang="en-US" dirty="0" err="1"/>
                        <a:t>Sharmin</a:t>
                      </a:r>
                      <a:r>
                        <a:rPr lang="en-US" dirty="0"/>
                        <a:t> Nasrin , Abdul Mukit1</a:t>
                      </a:r>
                    </a:p>
                  </a:txBody>
                  <a:tcPr/>
                </a:tc>
                <a:tc>
                  <a:txBody>
                    <a:bodyPr/>
                    <a:lstStyle/>
                    <a:p>
                      <a:r>
                        <a:rPr lang="en-US" dirty="0"/>
                        <a:t>2016</a:t>
                      </a:r>
                    </a:p>
                  </a:txBody>
                  <a:tcPr/>
                </a:tc>
                <a:tc>
                  <a:txBody>
                    <a:bodyPr/>
                    <a:lstStyle/>
                    <a:p>
                      <a:r>
                        <a:rPr lang="en-US" dirty="0"/>
                        <a:t>Image processing, Python, </a:t>
                      </a:r>
                      <a:r>
                        <a:rPr lang="en-US" dirty="0" err="1"/>
                        <a:t>Opencv</a:t>
                      </a:r>
                      <a:r>
                        <a:rPr lang="en-US" dirty="0"/>
                        <a:t> Lucas-</a:t>
                      </a:r>
                      <a:r>
                        <a:rPr lang="en-US" dirty="0" err="1"/>
                        <a:t>Kanade</a:t>
                      </a:r>
                      <a:r>
                        <a:rPr lang="en-US" dirty="0"/>
                        <a:t>-</a:t>
                      </a:r>
                      <a:r>
                        <a:rPr lang="en-US" dirty="0" err="1"/>
                        <a:t>Tomasi</a:t>
                      </a:r>
                      <a:r>
                        <a:rPr lang="en-US" dirty="0"/>
                        <a:t> algorithm</a:t>
                      </a:r>
                    </a:p>
                  </a:txBody>
                  <a:tcPr/>
                </a:tc>
                <a:tc>
                  <a:txBody>
                    <a:bodyPr/>
                    <a:lstStyle/>
                    <a:p>
                      <a:r>
                        <a:rPr lang="en-US" dirty="0"/>
                        <a:t>Vehicle might go undetected</a:t>
                      </a:r>
                    </a:p>
                  </a:txBody>
                  <a:tcPr/>
                </a:tc>
                <a:extLst>
                  <a:ext uri="{0D108BD9-81ED-4DB2-BD59-A6C34878D82A}">
                    <a16:rowId xmlns:a16="http://schemas.microsoft.com/office/drawing/2014/main" val="176533665"/>
                  </a:ext>
                </a:extLst>
              </a:tr>
            </a:tbl>
          </a:graphicData>
        </a:graphic>
      </p:graphicFrame>
    </p:spTree>
    <p:extLst>
      <p:ext uri="{BB962C8B-B14F-4D97-AF65-F5344CB8AC3E}">
        <p14:creationId xmlns:p14="http://schemas.microsoft.com/office/powerpoint/2010/main" val="840889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839725568"/>
              </p:ext>
            </p:extLst>
          </p:nvPr>
        </p:nvGraphicFramePr>
        <p:xfrm>
          <a:off x="367936" y="143692"/>
          <a:ext cx="11453949" cy="6510953"/>
        </p:xfrm>
        <a:graphic>
          <a:graphicData uri="http://schemas.openxmlformats.org/drawingml/2006/table">
            <a:tbl>
              <a:tblPr firstRow="1" bandRow="1">
                <a:tableStyleId>{073A0DAA-6AF3-43AB-8588-CEC1D06C72B9}</a:tableStyleId>
              </a:tblPr>
              <a:tblGrid>
                <a:gridCol w="656882">
                  <a:extLst>
                    <a:ext uri="{9D8B030D-6E8A-4147-A177-3AD203B41FA5}">
                      <a16:colId xmlns:a16="http://schemas.microsoft.com/office/drawing/2014/main" val="1257823641"/>
                    </a:ext>
                  </a:extLst>
                </a:gridCol>
                <a:gridCol w="2009574">
                  <a:extLst>
                    <a:ext uri="{9D8B030D-6E8A-4147-A177-3AD203B41FA5}">
                      <a16:colId xmlns:a16="http://schemas.microsoft.com/office/drawing/2014/main" val="2547320425"/>
                    </a:ext>
                  </a:extLst>
                </a:gridCol>
                <a:gridCol w="1856064">
                  <a:extLst>
                    <a:ext uri="{9D8B030D-6E8A-4147-A177-3AD203B41FA5}">
                      <a16:colId xmlns:a16="http://schemas.microsoft.com/office/drawing/2014/main" val="3077839489"/>
                    </a:ext>
                  </a:extLst>
                </a:gridCol>
                <a:gridCol w="1465314">
                  <a:extLst>
                    <a:ext uri="{9D8B030D-6E8A-4147-A177-3AD203B41FA5}">
                      <a16:colId xmlns:a16="http://schemas.microsoft.com/office/drawing/2014/main" val="500038928"/>
                    </a:ext>
                  </a:extLst>
                </a:gridCol>
                <a:gridCol w="2721624">
                  <a:extLst>
                    <a:ext uri="{9D8B030D-6E8A-4147-A177-3AD203B41FA5}">
                      <a16:colId xmlns:a16="http://schemas.microsoft.com/office/drawing/2014/main" val="2710265725"/>
                    </a:ext>
                  </a:extLst>
                </a:gridCol>
                <a:gridCol w="2744491">
                  <a:extLst>
                    <a:ext uri="{9D8B030D-6E8A-4147-A177-3AD203B41FA5}">
                      <a16:colId xmlns:a16="http://schemas.microsoft.com/office/drawing/2014/main" val="3714886499"/>
                    </a:ext>
                  </a:extLst>
                </a:gridCol>
              </a:tblGrid>
              <a:tr h="1137885">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1941133366"/>
                  </a:ext>
                </a:extLst>
              </a:tr>
              <a:tr h="1601081">
                <a:tc>
                  <a:txBody>
                    <a:bodyPr/>
                    <a:lstStyle/>
                    <a:p>
                      <a:r>
                        <a:rPr lang="en-IN" dirty="0"/>
                        <a:t>16.</a:t>
                      </a:r>
                    </a:p>
                  </a:txBody>
                  <a:tcPr/>
                </a:tc>
                <a:tc>
                  <a:txBody>
                    <a:bodyPr/>
                    <a:lstStyle/>
                    <a:p>
                      <a:r>
                        <a:rPr lang="en-US" dirty="0"/>
                        <a:t>RESEARCH OF VEHICLE SPEED DETECTION ALGORITHM IN VIDEO SURVEILLANCE </a:t>
                      </a:r>
                    </a:p>
                  </a:txBody>
                  <a:tcPr/>
                </a:tc>
                <a:tc>
                  <a:txBody>
                    <a:bodyPr/>
                    <a:lstStyle/>
                    <a:p>
                      <a:r>
                        <a:rPr lang="en-US" dirty="0" err="1"/>
                        <a:t>Jin-xiang</a:t>
                      </a:r>
                      <a:r>
                        <a:rPr lang="en-US" dirty="0"/>
                        <a:t> Wang</a:t>
                      </a:r>
                    </a:p>
                  </a:txBody>
                  <a:tcPr/>
                </a:tc>
                <a:tc>
                  <a:txBody>
                    <a:bodyPr/>
                    <a:lstStyle/>
                    <a:p>
                      <a:r>
                        <a:rPr lang="en-US" dirty="0"/>
                        <a:t>2016</a:t>
                      </a:r>
                    </a:p>
                  </a:txBody>
                  <a:tcPr/>
                </a:tc>
                <a:tc>
                  <a:txBody>
                    <a:bodyPr/>
                    <a:lstStyle/>
                    <a:p>
                      <a:r>
                        <a:rPr lang="en-US" dirty="0"/>
                        <a:t>three frame difference method and the background difference method</a:t>
                      </a:r>
                    </a:p>
                  </a:txBody>
                  <a:tcPr/>
                </a:tc>
                <a:tc>
                  <a:txBody>
                    <a:bodyPr/>
                    <a:lstStyle/>
                    <a:p>
                      <a:r>
                        <a:rPr lang="en-US" dirty="0"/>
                        <a:t>unable to get complete boundary information of moving object, sensitive to changes of the light, weather and other environmental conditions. </a:t>
                      </a:r>
                    </a:p>
                  </a:txBody>
                  <a:tcPr/>
                </a:tc>
                <a:extLst>
                  <a:ext uri="{0D108BD9-81ED-4DB2-BD59-A6C34878D82A}">
                    <a16:rowId xmlns:a16="http://schemas.microsoft.com/office/drawing/2014/main" val="2926809920"/>
                  </a:ext>
                </a:extLst>
              </a:tr>
              <a:tr h="1853883">
                <a:tc>
                  <a:txBody>
                    <a:bodyPr/>
                    <a:lstStyle/>
                    <a:p>
                      <a:r>
                        <a:rPr lang="en-IN" dirty="0"/>
                        <a:t>17.</a:t>
                      </a:r>
                    </a:p>
                  </a:txBody>
                  <a:tcPr/>
                </a:tc>
                <a:tc>
                  <a:txBody>
                    <a:bodyPr/>
                    <a:lstStyle/>
                    <a:p>
                      <a:r>
                        <a:rPr lang="en-US" sz="1800" u="none" dirty="0">
                          <a:solidFill>
                            <a:schemeClr val="tx1">
                              <a:lumMod val="75000"/>
                              <a:lumOff val="25000"/>
                            </a:schemeClr>
                          </a:solidFill>
                          <a:latin typeface="Times New Roman" panose="02020603050405020304" pitchFamily="18" charset="0"/>
                          <a:cs typeface="Times New Roman" panose="02020603050405020304" pitchFamily="18" charset="0"/>
                        </a:rPr>
                        <a:t>Distributed and collaborative real-time vehicle detection and classification over the video streams</a:t>
                      </a:r>
                      <a:endParaRPr lang="en-US" u="none" dirty="0">
                        <a:solidFill>
                          <a:schemeClr val="tx1">
                            <a:lumMod val="75000"/>
                            <a:lumOff val="25000"/>
                          </a:schemeClr>
                        </a:solidFill>
                      </a:endParaRPr>
                    </a:p>
                  </a:txBody>
                  <a:tcPr/>
                </a:tc>
                <a:tc>
                  <a:txBody>
                    <a:bodyPr/>
                    <a:lstStyle/>
                    <a:p>
                      <a:r>
                        <a:rPr lang="en-IN" sz="1800" u="none" dirty="0" err="1">
                          <a:solidFill>
                            <a:schemeClr val="tx1">
                              <a:lumMod val="75000"/>
                              <a:lumOff val="25000"/>
                            </a:schemeClr>
                          </a:solidFill>
                        </a:rPr>
                        <a:t>Seda</a:t>
                      </a:r>
                      <a:r>
                        <a:rPr lang="en-IN" sz="1800" u="none" dirty="0">
                          <a:solidFill>
                            <a:schemeClr val="tx1">
                              <a:lumMod val="75000"/>
                              <a:lumOff val="25000"/>
                            </a:schemeClr>
                          </a:solidFill>
                        </a:rPr>
                        <a:t> Kul, </a:t>
                      </a:r>
                      <a:r>
                        <a:rPr lang="en-IN" sz="1800" u="none" dirty="0" err="1">
                          <a:solidFill>
                            <a:schemeClr val="tx1">
                              <a:lumMod val="75000"/>
                              <a:lumOff val="25000"/>
                            </a:schemeClr>
                          </a:solidFill>
                        </a:rPr>
                        <a:t>Süleyman</a:t>
                      </a:r>
                      <a:r>
                        <a:rPr lang="en-IN" sz="1800" u="none" dirty="0">
                          <a:solidFill>
                            <a:schemeClr val="tx1">
                              <a:lumMod val="75000"/>
                              <a:lumOff val="25000"/>
                            </a:schemeClr>
                          </a:solidFill>
                        </a:rPr>
                        <a:t> </a:t>
                      </a:r>
                      <a:r>
                        <a:rPr lang="en-IN" sz="1800" u="none" dirty="0" err="1">
                          <a:solidFill>
                            <a:schemeClr val="tx1">
                              <a:lumMod val="75000"/>
                              <a:lumOff val="25000"/>
                            </a:schemeClr>
                          </a:solidFill>
                        </a:rPr>
                        <a:t>Eken</a:t>
                      </a:r>
                      <a:r>
                        <a:rPr lang="en-IN" sz="1800" u="none" dirty="0">
                          <a:solidFill>
                            <a:schemeClr val="tx1">
                              <a:lumMod val="75000"/>
                              <a:lumOff val="25000"/>
                            </a:schemeClr>
                          </a:solidFill>
                        </a:rPr>
                        <a:t>, Ahmet </a:t>
                      </a:r>
                      <a:r>
                        <a:rPr lang="en-IN" sz="1800" u="none" dirty="0" err="1">
                          <a:solidFill>
                            <a:schemeClr val="tx1">
                              <a:lumMod val="75000"/>
                              <a:lumOff val="25000"/>
                            </a:schemeClr>
                          </a:solidFill>
                        </a:rPr>
                        <a:t>Saya</a:t>
                      </a:r>
                      <a:r>
                        <a:rPr lang="en-IN" sz="1800" u="none" dirty="0">
                          <a:solidFill>
                            <a:schemeClr val="tx1">
                              <a:lumMod val="75000"/>
                              <a:lumOff val="25000"/>
                            </a:schemeClr>
                          </a:solidFill>
                        </a:rPr>
                        <a:t>.</a:t>
                      </a:r>
                      <a:endParaRPr lang="en-US" u="none" dirty="0">
                        <a:solidFill>
                          <a:schemeClr val="tx1">
                            <a:lumMod val="75000"/>
                            <a:lumOff val="25000"/>
                          </a:schemeClr>
                        </a:solidFill>
                      </a:endParaRPr>
                    </a:p>
                  </a:txBody>
                  <a:tcPr/>
                </a:tc>
                <a:tc>
                  <a:txBody>
                    <a:bodyPr/>
                    <a:lstStyle/>
                    <a:p>
                      <a:r>
                        <a:rPr lang="en-IN" sz="1800" b="0" i="0" kern="1200" dirty="0">
                          <a:solidFill>
                            <a:schemeClr val="tx1">
                              <a:lumMod val="75000"/>
                              <a:lumOff val="25000"/>
                            </a:schemeClr>
                          </a:solidFill>
                          <a:effectLst/>
                          <a:latin typeface="+mn-lt"/>
                          <a:ea typeface="+mn-ea"/>
                          <a:cs typeface="+mn-cs"/>
                        </a:rPr>
                        <a:t>2017 </a:t>
                      </a:r>
                      <a:endParaRPr lang="en-US" dirty="0">
                        <a:solidFill>
                          <a:schemeClr val="tx1">
                            <a:lumMod val="75000"/>
                            <a:lumOff val="25000"/>
                          </a:schemeClr>
                        </a:solidFill>
                      </a:endParaRPr>
                    </a:p>
                  </a:txBody>
                  <a:tcPr/>
                </a:tc>
                <a:tc>
                  <a:txBody>
                    <a:bodyPr/>
                    <a:lstStyle/>
                    <a:p>
                      <a:r>
                        <a:rPr lang="en-IN" sz="1800" b="0" i="0" kern="1200" dirty="0">
                          <a:solidFill>
                            <a:schemeClr val="tx1">
                              <a:lumMod val="75000"/>
                              <a:lumOff val="25000"/>
                            </a:schemeClr>
                          </a:solidFill>
                          <a:effectLst/>
                          <a:latin typeface="+mn-lt"/>
                          <a:ea typeface="+mn-ea"/>
                          <a:cs typeface="+mn-cs"/>
                        </a:rPr>
                        <a:t>Background subtraction</a:t>
                      </a:r>
                    </a:p>
                    <a:p>
                      <a:r>
                        <a:rPr lang="en-IN" sz="1800" b="0" i="0" kern="1200" dirty="0">
                          <a:solidFill>
                            <a:schemeClr val="tx1">
                              <a:lumMod val="75000"/>
                              <a:lumOff val="25000"/>
                            </a:schemeClr>
                          </a:solidFill>
                          <a:effectLst/>
                          <a:latin typeface="+mn-lt"/>
                          <a:ea typeface="+mn-ea"/>
                          <a:cs typeface="+mn-cs"/>
                        </a:rPr>
                        <a:t>SIFT and SURFs</a:t>
                      </a:r>
                    </a:p>
                  </a:txBody>
                  <a:tcPr/>
                </a:tc>
                <a:tc>
                  <a:txBody>
                    <a:bodyPr/>
                    <a:lstStyle/>
                    <a:p>
                      <a:r>
                        <a:rPr lang="en-US" sz="1800" b="0" i="0" kern="1200" dirty="0">
                          <a:solidFill>
                            <a:schemeClr val="tx1">
                              <a:lumMod val="75000"/>
                              <a:lumOff val="25000"/>
                            </a:schemeClr>
                          </a:solidFill>
                          <a:effectLst/>
                          <a:latin typeface="+mn-lt"/>
                          <a:ea typeface="+mn-ea"/>
                          <a:cs typeface="+mn-cs"/>
                        </a:rPr>
                        <a:t>It is only applicable for distributed real-time framework for vehicle detection and classification over the surveillance video streams.</a:t>
                      </a:r>
                      <a:endParaRPr lang="en-US" dirty="0">
                        <a:solidFill>
                          <a:schemeClr val="tx1">
                            <a:lumMod val="75000"/>
                            <a:lumOff val="25000"/>
                          </a:schemeClr>
                        </a:solidFill>
                      </a:endParaRPr>
                    </a:p>
                  </a:txBody>
                  <a:tcPr/>
                </a:tc>
                <a:extLst>
                  <a:ext uri="{0D108BD9-81ED-4DB2-BD59-A6C34878D82A}">
                    <a16:rowId xmlns:a16="http://schemas.microsoft.com/office/drawing/2014/main" val="2724280792"/>
                  </a:ext>
                </a:extLst>
              </a:tr>
              <a:tr h="1781825">
                <a:tc>
                  <a:txBody>
                    <a:bodyPr/>
                    <a:lstStyle/>
                    <a:p>
                      <a:r>
                        <a:rPr lang="en-IN" dirty="0"/>
                        <a:t>18.</a:t>
                      </a:r>
                    </a:p>
                  </a:txBody>
                  <a:tcPr/>
                </a:tc>
                <a:tc>
                  <a:txBody>
                    <a:bodyPr/>
                    <a:lstStyle/>
                    <a:p>
                      <a:r>
                        <a:rPr lang="en-US" dirty="0"/>
                        <a:t>Vehicle Speed Detection from Camera Stream Using Image Processing Methods</a:t>
                      </a:r>
                    </a:p>
                  </a:txBody>
                  <a:tcPr/>
                </a:tc>
                <a:tc>
                  <a:txBody>
                    <a:bodyPr/>
                    <a:lstStyle/>
                    <a:p>
                      <a:r>
                        <a:rPr lang="en-US" dirty="0" err="1"/>
                        <a:t>Jozef</a:t>
                      </a:r>
                      <a:r>
                        <a:rPr lang="en-US" dirty="0"/>
                        <a:t> </a:t>
                      </a:r>
                      <a:r>
                        <a:rPr lang="en-US" dirty="0" err="1"/>
                        <a:t>Gerát</a:t>
                      </a:r>
                      <a:r>
                        <a:rPr lang="en-US" dirty="0"/>
                        <a:t>, Dominik </a:t>
                      </a:r>
                      <a:r>
                        <a:rPr lang="en-US" dirty="0" err="1"/>
                        <a:t>Sopiak</a:t>
                      </a:r>
                      <a:r>
                        <a:rPr lang="en-US" dirty="0"/>
                        <a:t>, </a:t>
                      </a:r>
                      <a:r>
                        <a:rPr lang="en-US" dirty="0" err="1"/>
                        <a:t>Miloš</a:t>
                      </a:r>
                      <a:r>
                        <a:rPr lang="en-US" dirty="0"/>
                        <a:t> </a:t>
                      </a:r>
                      <a:r>
                        <a:rPr lang="en-US" dirty="0" err="1"/>
                        <a:t>Oravec</a:t>
                      </a:r>
                      <a:r>
                        <a:rPr lang="en-US" dirty="0"/>
                        <a:t>, </a:t>
                      </a:r>
                      <a:r>
                        <a:rPr lang="en-US" dirty="0" err="1"/>
                        <a:t>Jarmila</a:t>
                      </a:r>
                      <a:r>
                        <a:rPr lang="en-US" dirty="0"/>
                        <a:t> </a:t>
                      </a:r>
                      <a:r>
                        <a:rPr lang="en-US" dirty="0" err="1"/>
                        <a:t>Pavlovicová</a:t>
                      </a:r>
                      <a:endParaRPr lang="en-US" dirty="0"/>
                    </a:p>
                  </a:txBody>
                  <a:tcPr/>
                </a:tc>
                <a:tc>
                  <a:txBody>
                    <a:bodyPr/>
                    <a:lstStyle/>
                    <a:p>
                      <a:r>
                        <a:rPr lang="en-US" dirty="0"/>
                        <a:t>2017</a:t>
                      </a:r>
                    </a:p>
                  </a:txBody>
                  <a:tcPr/>
                </a:tc>
                <a:tc>
                  <a:txBody>
                    <a:bodyPr/>
                    <a:lstStyle/>
                    <a:p>
                      <a:r>
                        <a:rPr lang="en-US" dirty="0"/>
                        <a:t>Gaussian mixture model, DBSCAN clustering, Lucas-</a:t>
                      </a:r>
                      <a:r>
                        <a:rPr lang="en-US" dirty="0" err="1"/>
                        <a:t>Kanade</a:t>
                      </a:r>
                      <a:r>
                        <a:rPr lang="en-US" dirty="0"/>
                        <a:t> method</a:t>
                      </a:r>
                    </a:p>
                  </a:txBody>
                  <a:tcPr/>
                </a:tc>
                <a:tc>
                  <a:txBody>
                    <a:bodyPr/>
                    <a:lstStyle/>
                    <a:p>
                      <a:r>
                        <a:rPr lang="en-US" dirty="0"/>
                        <a:t>errors on boundaries of moving object</a:t>
                      </a:r>
                    </a:p>
                  </a:txBody>
                  <a:tcPr/>
                </a:tc>
                <a:extLst>
                  <a:ext uri="{0D108BD9-81ED-4DB2-BD59-A6C34878D82A}">
                    <a16:rowId xmlns:a16="http://schemas.microsoft.com/office/drawing/2014/main" val="2352371294"/>
                  </a:ext>
                </a:extLst>
              </a:tr>
            </a:tbl>
          </a:graphicData>
        </a:graphic>
      </p:graphicFrame>
    </p:spTree>
    <p:extLst>
      <p:ext uri="{BB962C8B-B14F-4D97-AF65-F5344CB8AC3E}">
        <p14:creationId xmlns:p14="http://schemas.microsoft.com/office/powerpoint/2010/main" val="3331238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332302594"/>
              </p:ext>
            </p:extLst>
          </p:nvPr>
        </p:nvGraphicFramePr>
        <p:xfrm>
          <a:off x="341812" y="205831"/>
          <a:ext cx="11438438" cy="6504590"/>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1699312498"/>
                    </a:ext>
                  </a:extLst>
                </a:gridCol>
                <a:gridCol w="1927067">
                  <a:extLst>
                    <a:ext uri="{9D8B030D-6E8A-4147-A177-3AD203B41FA5}">
                      <a16:colId xmlns:a16="http://schemas.microsoft.com/office/drawing/2014/main" val="2909283416"/>
                    </a:ext>
                  </a:extLst>
                </a:gridCol>
                <a:gridCol w="1779860">
                  <a:extLst>
                    <a:ext uri="{9D8B030D-6E8A-4147-A177-3AD203B41FA5}">
                      <a16:colId xmlns:a16="http://schemas.microsoft.com/office/drawing/2014/main" val="3705225772"/>
                    </a:ext>
                  </a:extLst>
                </a:gridCol>
                <a:gridCol w="1405153">
                  <a:extLst>
                    <a:ext uri="{9D8B030D-6E8A-4147-A177-3AD203B41FA5}">
                      <a16:colId xmlns:a16="http://schemas.microsoft.com/office/drawing/2014/main" val="2952075461"/>
                    </a:ext>
                  </a:extLst>
                </a:gridCol>
                <a:gridCol w="2609882">
                  <a:extLst>
                    <a:ext uri="{9D8B030D-6E8A-4147-A177-3AD203B41FA5}">
                      <a16:colId xmlns:a16="http://schemas.microsoft.com/office/drawing/2014/main" val="980165262"/>
                    </a:ext>
                  </a:extLst>
                </a:gridCol>
                <a:gridCol w="3086564">
                  <a:extLst>
                    <a:ext uri="{9D8B030D-6E8A-4147-A177-3AD203B41FA5}">
                      <a16:colId xmlns:a16="http://schemas.microsoft.com/office/drawing/2014/main" val="3328715043"/>
                    </a:ext>
                  </a:extLst>
                </a:gridCol>
              </a:tblGrid>
              <a:tr h="1406188">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1890738628"/>
                  </a:ext>
                </a:extLst>
              </a:tr>
              <a:tr h="2263762">
                <a:tc>
                  <a:txBody>
                    <a:bodyPr/>
                    <a:lstStyle/>
                    <a:p>
                      <a:r>
                        <a:rPr lang="en-IN" dirty="0"/>
                        <a:t>19.</a:t>
                      </a:r>
                    </a:p>
                  </a:txBody>
                  <a:tcPr/>
                </a:tc>
                <a:tc>
                  <a:txBody>
                    <a:bodyPr/>
                    <a:lstStyle/>
                    <a:p>
                      <a:r>
                        <a:rPr lang="en-US" dirty="0"/>
                        <a:t>An Adaptive Video-based Vehicle Detection, Classification, Counting, and Speed-measurement System for Real-time Traffic Data Collection </a:t>
                      </a:r>
                    </a:p>
                  </a:txBody>
                  <a:tcPr/>
                </a:tc>
                <a:tc>
                  <a:txBody>
                    <a:bodyPr/>
                    <a:lstStyle/>
                    <a:p>
                      <a:r>
                        <a:rPr lang="en-US" dirty="0"/>
                        <a:t>Amit Ghosh, Md. </a:t>
                      </a:r>
                      <a:r>
                        <a:rPr lang="en-US" dirty="0" err="1"/>
                        <a:t>Shahinuzzaman</a:t>
                      </a:r>
                      <a:r>
                        <a:rPr lang="en-US" dirty="0"/>
                        <a:t> </a:t>
                      </a:r>
                      <a:r>
                        <a:rPr lang="en-US" dirty="0" err="1"/>
                        <a:t>Sabuj</a:t>
                      </a:r>
                      <a:r>
                        <a:rPr lang="en-US" dirty="0"/>
                        <a:t>, </a:t>
                      </a:r>
                      <a:r>
                        <a:rPr lang="en-US" dirty="0" err="1"/>
                        <a:t>Hamudi</a:t>
                      </a:r>
                      <a:r>
                        <a:rPr lang="en-US" dirty="0"/>
                        <a:t> Hasan </a:t>
                      </a:r>
                      <a:r>
                        <a:rPr lang="en-US" dirty="0" err="1"/>
                        <a:t>Sonet</a:t>
                      </a:r>
                      <a:r>
                        <a:rPr lang="en-US" dirty="0"/>
                        <a:t>, </a:t>
                      </a:r>
                      <a:r>
                        <a:rPr lang="en-US" dirty="0" err="1"/>
                        <a:t>Swakkhar</a:t>
                      </a:r>
                      <a:r>
                        <a:rPr lang="en-US" dirty="0"/>
                        <a:t> </a:t>
                      </a:r>
                      <a:r>
                        <a:rPr lang="en-US" dirty="0" err="1"/>
                        <a:t>Shatabda</a:t>
                      </a:r>
                      <a:r>
                        <a:rPr lang="en-US" dirty="0"/>
                        <a:t>, and Dewan Md. Farid</a:t>
                      </a:r>
                    </a:p>
                  </a:txBody>
                  <a:tcPr/>
                </a:tc>
                <a:tc>
                  <a:txBody>
                    <a:bodyPr/>
                    <a:lstStyle/>
                    <a:p>
                      <a:r>
                        <a:rPr lang="en-US" dirty="0"/>
                        <a:t>2019</a:t>
                      </a:r>
                    </a:p>
                  </a:txBody>
                  <a:tcPr/>
                </a:tc>
                <a:tc>
                  <a:txBody>
                    <a:bodyPr/>
                    <a:lstStyle/>
                    <a:p>
                      <a:r>
                        <a:rPr lang="en-US" dirty="0"/>
                        <a:t>Java programming language and computer vision</a:t>
                      </a:r>
                    </a:p>
                  </a:txBody>
                  <a:tcPr/>
                </a:tc>
                <a:tc>
                  <a:txBody>
                    <a:bodyPr/>
                    <a:lstStyle/>
                    <a:p>
                      <a:r>
                        <a:rPr lang="en-US" dirty="0"/>
                        <a:t>Tackling shadows, occlusion of multiple vehicles that appear in a single region</a:t>
                      </a:r>
                    </a:p>
                  </a:txBody>
                  <a:tcPr/>
                </a:tc>
                <a:extLst>
                  <a:ext uri="{0D108BD9-81ED-4DB2-BD59-A6C34878D82A}">
                    <a16:rowId xmlns:a16="http://schemas.microsoft.com/office/drawing/2014/main" val="3333365806"/>
                  </a:ext>
                </a:extLst>
              </a:tr>
              <a:tr h="2263762">
                <a:tc>
                  <a:txBody>
                    <a:bodyPr/>
                    <a:lstStyle/>
                    <a:p>
                      <a:r>
                        <a:rPr lang="en-IN" dirty="0"/>
                        <a:t>20.</a:t>
                      </a:r>
                    </a:p>
                  </a:txBody>
                  <a:tcPr/>
                </a:tc>
                <a:tc>
                  <a:txBody>
                    <a:bodyPr/>
                    <a:lstStyle/>
                    <a:p>
                      <a:r>
                        <a:rPr lang="en-US" sz="1800" b="0" i="1" kern="1200" dirty="0">
                          <a:solidFill>
                            <a:schemeClr val="dk1"/>
                          </a:solidFill>
                          <a:effectLst/>
                          <a:latin typeface="+mn-lt"/>
                          <a:ea typeface="+mn-ea"/>
                          <a:cs typeface="+mn-cs"/>
                        </a:rPr>
                        <a:t>Real-Time Detection of Vehicle Speed Based on Video Image</a:t>
                      </a:r>
                      <a:endParaRPr lang="en-US" dirty="0"/>
                    </a:p>
                  </a:txBody>
                  <a:tcPr/>
                </a:tc>
                <a:tc>
                  <a:txBody>
                    <a:bodyPr/>
                    <a:lstStyle/>
                    <a:p>
                      <a:r>
                        <a:rPr lang="de-DE" sz="1800" b="0" i="0" kern="1200" dirty="0">
                          <a:solidFill>
                            <a:schemeClr val="dk1"/>
                          </a:solidFill>
                          <a:effectLst/>
                          <a:latin typeface="+mn-lt"/>
                          <a:ea typeface="+mn-ea"/>
                          <a:cs typeface="+mn-cs"/>
                        </a:rPr>
                        <a:t>Cheng, G., Guo, Y., Cheng, X., Wang, D., &amp; Zhao, J. (2020)</a:t>
                      </a:r>
                      <a:endParaRPr lang="en-US" dirty="0"/>
                    </a:p>
                  </a:txBody>
                  <a:tcPr/>
                </a:tc>
                <a:tc>
                  <a:txBody>
                    <a:bodyPr/>
                    <a:lstStyle/>
                    <a:p>
                      <a:r>
                        <a:rPr lang="en-US" dirty="0"/>
                        <a:t>2020</a:t>
                      </a:r>
                    </a:p>
                  </a:txBody>
                  <a:tcPr/>
                </a:tc>
                <a:tc>
                  <a:txBody>
                    <a:bodyPr/>
                    <a:lstStyle/>
                    <a:p>
                      <a:r>
                        <a:rPr lang="en-US" dirty="0"/>
                        <a:t>Background subtraction method based on KNN algorithm</a:t>
                      </a:r>
                    </a:p>
                  </a:txBody>
                  <a:tcPr/>
                </a:tc>
                <a:tc>
                  <a:txBody>
                    <a:bodyPr/>
                    <a:lstStyle/>
                    <a:p>
                      <a:r>
                        <a:rPr lang="en-US" dirty="0"/>
                        <a:t>Moving target detection, moving target tracking</a:t>
                      </a:r>
                    </a:p>
                  </a:txBody>
                  <a:tcPr/>
                </a:tc>
                <a:extLst>
                  <a:ext uri="{0D108BD9-81ED-4DB2-BD59-A6C34878D82A}">
                    <a16:rowId xmlns:a16="http://schemas.microsoft.com/office/drawing/2014/main" val="417673426"/>
                  </a:ext>
                </a:extLst>
              </a:tr>
            </a:tbl>
          </a:graphicData>
        </a:graphic>
      </p:graphicFrame>
    </p:spTree>
    <p:extLst>
      <p:ext uri="{BB962C8B-B14F-4D97-AF65-F5344CB8AC3E}">
        <p14:creationId xmlns:p14="http://schemas.microsoft.com/office/powerpoint/2010/main" val="3884634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idx="1"/>
          </p:nvPr>
        </p:nvSpPr>
        <p:spPr>
          <a:xfrm>
            <a:off x="1174375" y="1368225"/>
            <a:ext cx="10134600" cy="5368751"/>
          </a:xfrm>
        </p:spPr>
        <p:txBody>
          <a:bodyPr>
            <a:normAutofit/>
          </a:bodyPr>
          <a:lstStyle/>
          <a:p>
            <a:pPr marL="0" indent="0" algn="just">
              <a:buNone/>
            </a:pPr>
            <a:r>
              <a:rPr lang="en-US" sz="3000" dirty="0">
                <a:latin typeface="Times New Roman" panose="02020603050405020304" pitchFamily="18" charset="0"/>
                <a:cs typeface="Times New Roman" panose="02020603050405020304" pitchFamily="18" charset="0"/>
              </a:rPr>
              <a:t>The above survey papers provides a detailed study of the various techniques that are used in traffic surveillance. It focuses on various techniques of vehicle detection from every corner, classification and tracking to make an efficient traffic management system by the use of video surveillance and many more techniques. The overall study gives a better understanding and highlights the issues and solutions for traffic management systems</a:t>
            </a:r>
            <a:endParaRPr lang="en-IN" sz="30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2011F700-C8DA-4D9F-A2EB-A357378EC1EB}"/>
              </a:ext>
            </a:extLst>
          </p:cNvPr>
          <p:cNvSpPr txBox="1"/>
          <p:nvPr/>
        </p:nvSpPr>
        <p:spPr>
          <a:xfrm>
            <a:off x="2857303" y="311705"/>
            <a:ext cx="6983896" cy="523220"/>
          </a:xfrm>
          <a:prstGeom prst="rect">
            <a:avLst/>
          </a:prstGeom>
          <a:noFill/>
        </p:spPr>
        <p:txBody>
          <a:bodyPr wrap="square">
            <a:spAutoFit/>
          </a:bodyPr>
          <a:lstStyle/>
          <a:p>
            <a:pPr algn="ctr"/>
            <a:r>
              <a:rPr lang="en-IN" sz="2800" b="1" dirty="0">
                <a:latin typeface="Century Schoolbook" panose="02040604050505020304" pitchFamily="18" charset="0"/>
              </a:rPr>
              <a:t>SUMMARY LITERATURE SURVEY</a:t>
            </a:r>
            <a:endParaRPr lang="en-IN" sz="2800" b="1" dirty="0"/>
          </a:p>
        </p:txBody>
      </p:sp>
    </p:spTree>
    <p:extLst>
      <p:ext uri="{BB962C8B-B14F-4D97-AF65-F5344CB8AC3E}">
        <p14:creationId xmlns:p14="http://schemas.microsoft.com/office/powerpoint/2010/main" val="1325568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6FB2-0CF4-4973-A869-9E64EF254204}"/>
              </a:ext>
            </a:extLst>
          </p:cNvPr>
          <p:cNvSpPr>
            <a:spLocks noGrp="1"/>
          </p:cNvSpPr>
          <p:nvPr>
            <p:ph type="title"/>
          </p:nvPr>
        </p:nvSpPr>
        <p:spPr/>
        <p:txBody>
          <a:bodyPr>
            <a:normAutofit/>
          </a:bodyPr>
          <a:lstStyle/>
          <a:p>
            <a:pPr algn="ctr"/>
            <a:r>
              <a:rPr lang="en-US" sz="4000" dirty="0">
                <a:latin typeface="Century Schoolbook" panose="02040604050505020304" pitchFamily="18" charset="0"/>
              </a:rPr>
              <a:t>PROPOSED IDEA</a:t>
            </a:r>
          </a:p>
        </p:txBody>
      </p:sp>
      <p:sp>
        <p:nvSpPr>
          <p:cNvPr id="3" name="Content Placeholder 2">
            <a:extLst>
              <a:ext uri="{FF2B5EF4-FFF2-40B4-BE49-F238E27FC236}">
                <a16:creationId xmlns:a16="http://schemas.microsoft.com/office/drawing/2014/main" id="{BD77F0E8-43A1-4722-B027-563F39A42C0F}"/>
              </a:ext>
            </a:extLst>
          </p:cNvPr>
          <p:cNvSpPr>
            <a:spLocks noGrp="1"/>
          </p:cNvSpPr>
          <p:nvPr>
            <p:ph idx="1"/>
          </p:nvPr>
        </p:nvSpPr>
        <p:spPr>
          <a:xfrm>
            <a:off x="1416423" y="1825625"/>
            <a:ext cx="10515600" cy="4351338"/>
          </a:xfrm>
        </p:spPr>
        <p:txBody>
          <a:bodyPr/>
          <a:lstStyle/>
          <a:p>
            <a:r>
              <a:rPr lang="en-US" dirty="0">
                <a:latin typeface="Times New Roman" panose="02020603050405020304" pitchFamily="18" charset="0"/>
                <a:cs typeface="Times New Roman" panose="02020603050405020304" pitchFamily="18" charset="0"/>
              </a:rPr>
              <a:t>Dataset Collection</a:t>
            </a:r>
          </a:p>
          <a:p>
            <a:r>
              <a:rPr lang="en-US" dirty="0">
                <a:latin typeface="Times New Roman" panose="02020603050405020304" pitchFamily="18" charset="0"/>
                <a:cs typeface="Times New Roman" panose="02020603050405020304" pitchFamily="18" charset="0"/>
              </a:rPr>
              <a:t>Implementation of Algorithm</a:t>
            </a:r>
          </a:p>
          <a:p>
            <a:r>
              <a:rPr lang="en-US" dirty="0">
                <a:latin typeface="Times New Roman" panose="02020603050405020304" pitchFamily="18" charset="0"/>
                <a:cs typeface="Times New Roman" panose="02020603050405020304" pitchFamily="18" charset="0"/>
              </a:rPr>
              <a:t>Detection, Tracking and Speed Estimation</a:t>
            </a:r>
          </a:p>
          <a:p>
            <a:r>
              <a:rPr lang="en-US" dirty="0">
                <a:latin typeface="Times New Roman" panose="02020603050405020304" pitchFamily="18" charset="0"/>
                <a:cs typeface="Times New Roman" panose="02020603050405020304" pitchFamily="18" charset="0"/>
              </a:rPr>
              <a:t>Result and Discussion</a:t>
            </a:r>
          </a:p>
          <a:p>
            <a:endParaRPr lang="en-US" dirty="0"/>
          </a:p>
        </p:txBody>
      </p:sp>
    </p:spTree>
    <p:extLst>
      <p:ext uri="{BB962C8B-B14F-4D97-AF65-F5344CB8AC3E}">
        <p14:creationId xmlns:p14="http://schemas.microsoft.com/office/powerpoint/2010/main" val="40448121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74E1-42D6-47A9-81D9-48A744B58334}"/>
              </a:ext>
            </a:extLst>
          </p:cNvPr>
          <p:cNvSpPr>
            <a:spLocks noGrp="1"/>
          </p:cNvSpPr>
          <p:nvPr>
            <p:ph type="title"/>
          </p:nvPr>
        </p:nvSpPr>
        <p:spPr>
          <a:xfrm>
            <a:off x="956296" y="359405"/>
            <a:ext cx="10515600" cy="765235"/>
          </a:xfrm>
        </p:spPr>
        <p:txBody>
          <a:bodyPr>
            <a:normAutofit/>
          </a:bodyPr>
          <a:lstStyle/>
          <a:p>
            <a:pPr algn="ctr"/>
            <a:r>
              <a:rPr lang="en-US" sz="4000" dirty="0">
                <a:latin typeface="Century Schoolbook" panose="02040604050505020304" pitchFamily="18" charset="0"/>
                <a:cs typeface="Times New Roman" panose="02020603050405020304" pitchFamily="18" charset="0"/>
              </a:rPr>
              <a:t>METHODOLOGY</a:t>
            </a:r>
          </a:p>
        </p:txBody>
      </p:sp>
      <p:sp>
        <p:nvSpPr>
          <p:cNvPr id="27" name="CustomShape 2">
            <a:extLst>
              <a:ext uri="{FF2B5EF4-FFF2-40B4-BE49-F238E27FC236}">
                <a16:creationId xmlns:a16="http://schemas.microsoft.com/office/drawing/2014/main" id="{D2CBA476-A312-4668-8C40-BA6F70EF934C}"/>
              </a:ext>
            </a:extLst>
          </p:cNvPr>
          <p:cNvSpPr/>
          <p:nvPr/>
        </p:nvSpPr>
        <p:spPr>
          <a:xfrm>
            <a:off x="5704776" y="1139760"/>
            <a:ext cx="1367280" cy="647280"/>
          </a:xfrm>
          <a:prstGeom prst="can">
            <a:avLst>
              <a:gd name="adj" fmla="val 25000"/>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dirty="0">
                <a:solidFill>
                  <a:srgbClr val="000000"/>
                </a:solidFill>
                <a:latin typeface="Times New Roman"/>
                <a:ea typeface="DejaVu Sans"/>
              </a:rPr>
              <a:t>Dataset</a:t>
            </a:r>
            <a:endParaRPr lang="en-IN" sz="1800" b="0" strike="noStrike" spc="-1" dirty="0">
              <a:latin typeface="Arial"/>
            </a:endParaRPr>
          </a:p>
        </p:txBody>
      </p:sp>
      <p:sp>
        <p:nvSpPr>
          <p:cNvPr id="28" name="CustomShape 3">
            <a:extLst>
              <a:ext uri="{FF2B5EF4-FFF2-40B4-BE49-F238E27FC236}">
                <a16:creationId xmlns:a16="http://schemas.microsoft.com/office/drawing/2014/main" id="{E395F7FC-9E6B-44C6-B0B1-9BAE5866DC4B}"/>
              </a:ext>
            </a:extLst>
          </p:cNvPr>
          <p:cNvSpPr/>
          <p:nvPr/>
        </p:nvSpPr>
        <p:spPr>
          <a:xfrm>
            <a:off x="6388776" y="1787760"/>
            <a:ext cx="360" cy="359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29" name="CustomShape 4">
            <a:extLst>
              <a:ext uri="{FF2B5EF4-FFF2-40B4-BE49-F238E27FC236}">
                <a16:creationId xmlns:a16="http://schemas.microsoft.com/office/drawing/2014/main" id="{F11DF185-76A5-4D4C-B189-7E1700E0F7AD}"/>
              </a:ext>
            </a:extLst>
          </p:cNvPr>
          <p:cNvSpPr/>
          <p:nvPr/>
        </p:nvSpPr>
        <p:spPr>
          <a:xfrm>
            <a:off x="5272776" y="2147760"/>
            <a:ext cx="2231640" cy="647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a:solidFill>
                  <a:srgbClr val="000000"/>
                </a:solidFill>
                <a:latin typeface="Times New Roman"/>
                <a:ea typeface="DejaVu Sans"/>
              </a:rPr>
              <a:t>Input Data</a:t>
            </a:r>
            <a:endParaRPr lang="en-IN" sz="1800" b="0" strike="noStrike" spc="-1">
              <a:latin typeface="Arial"/>
            </a:endParaRPr>
          </a:p>
        </p:txBody>
      </p:sp>
      <p:sp>
        <p:nvSpPr>
          <p:cNvPr id="30" name="CustomShape 5">
            <a:extLst>
              <a:ext uri="{FF2B5EF4-FFF2-40B4-BE49-F238E27FC236}">
                <a16:creationId xmlns:a16="http://schemas.microsoft.com/office/drawing/2014/main" id="{D8A2C566-4D56-43B6-8320-37119286EEE8}"/>
              </a:ext>
            </a:extLst>
          </p:cNvPr>
          <p:cNvSpPr/>
          <p:nvPr/>
        </p:nvSpPr>
        <p:spPr>
          <a:xfrm>
            <a:off x="6388776" y="2795760"/>
            <a:ext cx="360" cy="359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1" name="CustomShape 6">
            <a:extLst>
              <a:ext uri="{FF2B5EF4-FFF2-40B4-BE49-F238E27FC236}">
                <a16:creationId xmlns:a16="http://schemas.microsoft.com/office/drawing/2014/main" id="{684FF187-98C6-4E85-9D36-14AC3335CD05}"/>
              </a:ext>
            </a:extLst>
          </p:cNvPr>
          <p:cNvSpPr/>
          <p:nvPr/>
        </p:nvSpPr>
        <p:spPr>
          <a:xfrm>
            <a:off x="3976416" y="3155760"/>
            <a:ext cx="4823640" cy="863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a:solidFill>
                  <a:srgbClr val="000000"/>
                </a:solidFill>
                <a:latin typeface="Times New Roman"/>
                <a:ea typeface="DejaVu Sans"/>
              </a:rPr>
              <a:t>Machine Learning Algorithms</a:t>
            </a:r>
            <a:endParaRPr lang="en-IN" sz="1800" b="0" strike="noStrike" spc="-1">
              <a:latin typeface="Arial"/>
            </a:endParaRPr>
          </a:p>
        </p:txBody>
      </p:sp>
      <p:sp>
        <p:nvSpPr>
          <p:cNvPr id="32" name="CustomShape 7">
            <a:extLst>
              <a:ext uri="{FF2B5EF4-FFF2-40B4-BE49-F238E27FC236}">
                <a16:creationId xmlns:a16="http://schemas.microsoft.com/office/drawing/2014/main" id="{62DB93B5-775B-4F3D-9017-3B7EB32D3FAD}"/>
              </a:ext>
            </a:extLst>
          </p:cNvPr>
          <p:cNvSpPr/>
          <p:nvPr/>
        </p:nvSpPr>
        <p:spPr>
          <a:xfrm>
            <a:off x="4336416" y="4019760"/>
            <a:ext cx="360" cy="575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3" name="CustomShape 8">
            <a:extLst>
              <a:ext uri="{FF2B5EF4-FFF2-40B4-BE49-F238E27FC236}">
                <a16:creationId xmlns:a16="http://schemas.microsoft.com/office/drawing/2014/main" id="{96ACFBBA-485B-4E23-8264-F33A0813B68B}"/>
              </a:ext>
            </a:extLst>
          </p:cNvPr>
          <p:cNvSpPr/>
          <p:nvPr/>
        </p:nvSpPr>
        <p:spPr>
          <a:xfrm>
            <a:off x="8081136" y="4019760"/>
            <a:ext cx="360" cy="57528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4" name="CustomShape 9">
            <a:extLst>
              <a:ext uri="{FF2B5EF4-FFF2-40B4-BE49-F238E27FC236}">
                <a16:creationId xmlns:a16="http://schemas.microsoft.com/office/drawing/2014/main" id="{1605FA41-5774-4D0C-96C7-F303F424A22A}"/>
              </a:ext>
            </a:extLst>
          </p:cNvPr>
          <p:cNvSpPr/>
          <p:nvPr/>
        </p:nvSpPr>
        <p:spPr>
          <a:xfrm>
            <a:off x="2834748" y="4591728"/>
            <a:ext cx="2231640" cy="431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IN" sz="1800" b="0" strike="noStrike" spc="-1" dirty="0">
                <a:latin typeface="Arial"/>
              </a:rPr>
              <a:t>Haar Cascade</a:t>
            </a:r>
          </a:p>
        </p:txBody>
      </p:sp>
      <p:sp>
        <p:nvSpPr>
          <p:cNvPr id="35" name="CustomShape 10">
            <a:extLst>
              <a:ext uri="{FF2B5EF4-FFF2-40B4-BE49-F238E27FC236}">
                <a16:creationId xmlns:a16="http://schemas.microsoft.com/office/drawing/2014/main" id="{48137DA5-ED59-4BFE-915D-FF3CFCD0F5D0}"/>
              </a:ext>
            </a:extLst>
          </p:cNvPr>
          <p:cNvSpPr/>
          <p:nvPr/>
        </p:nvSpPr>
        <p:spPr>
          <a:xfrm>
            <a:off x="7072056" y="4536374"/>
            <a:ext cx="2807640" cy="431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IN" sz="1800" b="0" strike="noStrike" spc="-1" dirty="0">
                <a:latin typeface="Arial"/>
              </a:rPr>
              <a:t>You Only Look Once</a:t>
            </a:r>
          </a:p>
        </p:txBody>
      </p:sp>
      <p:sp>
        <p:nvSpPr>
          <p:cNvPr id="36" name="CustomShape 11">
            <a:extLst>
              <a:ext uri="{FF2B5EF4-FFF2-40B4-BE49-F238E27FC236}">
                <a16:creationId xmlns:a16="http://schemas.microsoft.com/office/drawing/2014/main" id="{D82B6B4F-A59B-4269-886B-A0ECE45209C4}"/>
              </a:ext>
            </a:extLst>
          </p:cNvPr>
          <p:cNvSpPr/>
          <p:nvPr/>
        </p:nvSpPr>
        <p:spPr>
          <a:xfrm flipV="1">
            <a:off x="4230988" y="5016164"/>
            <a:ext cx="360" cy="45540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7" name="Line 12">
            <a:extLst>
              <a:ext uri="{FF2B5EF4-FFF2-40B4-BE49-F238E27FC236}">
                <a16:creationId xmlns:a16="http://schemas.microsoft.com/office/drawing/2014/main" id="{373501B4-EE7C-4504-A4A3-88EFA9E1A054}"/>
              </a:ext>
            </a:extLst>
          </p:cNvPr>
          <p:cNvSpPr/>
          <p:nvPr/>
        </p:nvSpPr>
        <p:spPr>
          <a:xfrm flipV="1">
            <a:off x="4230988" y="5447444"/>
            <a:ext cx="3488502" cy="11236"/>
          </a:xfrm>
          <a:prstGeom prst="line">
            <a:avLst/>
          </a:prstGeom>
          <a:ln>
            <a:round/>
          </a:ln>
        </p:spPr>
        <p:style>
          <a:lnRef idx="1">
            <a:schemeClr val="dk1"/>
          </a:lnRef>
          <a:fillRef idx="0">
            <a:schemeClr val="dk1"/>
          </a:fillRef>
          <a:effectRef idx="0">
            <a:schemeClr val="dk1"/>
          </a:effectRef>
          <a:fontRef idx="minor"/>
        </p:style>
      </p:sp>
      <p:sp>
        <p:nvSpPr>
          <p:cNvPr id="38" name="CustomShape 13">
            <a:extLst>
              <a:ext uri="{FF2B5EF4-FFF2-40B4-BE49-F238E27FC236}">
                <a16:creationId xmlns:a16="http://schemas.microsoft.com/office/drawing/2014/main" id="{31133D53-BECE-4FC4-BFC7-5D4EE1F1E569}"/>
              </a:ext>
            </a:extLst>
          </p:cNvPr>
          <p:cNvSpPr/>
          <p:nvPr/>
        </p:nvSpPr>
        <p:spPr>
          <a:xfrm flipH="1" flipV="1">
            <a:off x="7710877" y="4972680"/>
            <a:ext cx="6480" cy="48600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39" name="CustomShape 14">
            <a:extLst>
              <a:ext uri="{FF2B5EF4-FFF2-40B4-BE49-F238E27FC236}">
                <a16:creationId xmlns:a16="http://schemas.microsoft.com/office/drawing/2014/main" id="{3A8AAC59-5652-41EF-8015-30BF891D648E}"/>
              </a:ext>
            </a:extLst>
          </p:cNvPr>
          <p:cNvSpPr/>
          <p:nvPr/>
        </p:nvSpPr>
        <p:spPr>
          <a:xfrm>
            <a:off x="6095640" y="5490720"/>
            <a:ext cx="360" cy="551520"/>
          </a:xfrm>
          <a:custGeom>
            <a:avLst/>
            <a:gdLst/>
            <a:ahLst/>
            <a:cxnLst/>
            <a:rect l="l" t="t" r="r" b="b"/>
            <a:pathLst>
              <a:path w="21600" h="21600">
                <a:moveTo>
                  <a:pt x="0" y="0"/>
                </a:moveTo>
                <a:lnTo>
                  <a:pt x="21600" y="21600"/>
                </a:lnTo>
              </a:path>
            </a:pathLst>
          </a:custGeom>
          <a:noFill/>
          <a:ln>
            <a:round/>
            <a:tailEnd type="triangle" w="med" len="med"/>
          </a:ln>
        </p:spPr>
        <p:style>
          <a:lnRef idx="1">
            <a:schemeClr val="dk1"/>
          </a:lnRef>
          <a:fillRef idx="0">
            <a:schemeClr val="dk1"/>
          </a:fillRef>
          <a:effectRef idx="0">
            <a:schemeClr val="dk1"/>
          </a:effectRef>
          <a:fontRef idx="minor"/>
        </p:style>
      </p:sp>
      <p:sp>
        <p:nvSpPr>
          <p:cNvPr id="40" name="CustomShape 15">
            <a:extLst>
              <a:ext uri="{FF2B5EF4-FFF2-40B4-BE49-F238E27FC236}">
                <a16:creationId xmlns:a16="http://schemas.microsoft.com/office/drawing/2014/main" id="{0B649AAC-2A5A-41D2-9D9B-BCC8EC1D9466}"/>
              </a:ext>
            </a:extLst>
          </p:cNvPr>
          <p:cNvSpPr/>
          <p:nvPr/>
        </p:nvSpPr>
        <p:spPr>
          <a:xfrm>
            <a:off x="4593631" y="6050160"/>
            <a:ext cx="2735640" cy="647280"/>
          </a:xfrm>
          <a:prstGeom prst="rect">
            <a:avLst/>
          </a:prstGeom>
          <a:ln>
            <a:solidFill>
              <a:schemeClr val="tx1"/>
            </a:solidFill>
            <a:round/>
          </a:ln>
        </p:spPr>
        <p:style>
          <a:lnRef idx="2">
            <a:schemeClr val="accent6"/>
          </a:lnRef>
          <a:fillRef idx="1">
            <a:schemeClr val="lt1"/>
          </a:fillRef>
          <a:effectRef idx="0">
            <a:schemeClr val="accent6"/>
          </a:effectRef>
          <a:fontRef idx="minor"/>
        </p:style>
        <p:txBody>
          <a:bodyPr lIns="90000" tIns="45000" rIns="90000" bIns="45000" anchor="ctr">
            <a:noAutofit/>
          </a:bodyPr>
          <a:lstStyle/>
          <a:p>
            <a:pPr algn="ctr">
              <a:lnSpc>
                <a:spcPct val="100000"/>
              </a:lnSpc>
            </a:pPr>
            <a:r>
              <a:rPr lang="en-US" sz="1800" b="0" strike="noStrike" spc="-1" dirty="0">
                <a:solidFill>
                  <a:srgbClr val="000000"/>
                </a:solidFill>
                <a:latin typeface="Times New Roman"/>
                <a:ea typeface="DejaVu Sans"/>
              </a:rPr>
              <a:t>Results</a:t>
            </a:r>
            <a:endParaRPr lang="en-IN" sz="1800" b="0" strike="noStrike" spc="-1" dirty="0">
              <a:latin typeface="Arial"/>
            </a:endParaRPr>
          </a:p>
        </p:txBody>
      </p:sp>
    </p:spTree>
    <p:extLst>
      <p:ext uri="{BB962C8B-B14F-4D97-AF65-F5344CB8AC3E}">
        <p14:creationId xmlns:p14="http://schemas.microsoft.com/office/powerpoint/2010/main" val="2333580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36503" y="13394"/>
            <a:ext cx="5593415" cy="362555"/>
          </a:xfrm>
        </p:spPr>
        <p:txBody>
          <a:bodyPr>
            <a:normAutofit fontScale="90000"/>
          </a:bodyPr>
          <a:lstStyle/>
          <a:p>
            <a:pPr algn="ctr"/>
            <a:r>
              <a:rPr lang="en-IN" sz="2800" dirty="0">
                <a:effectLst>
                  <a:outerShdw blurRad="38100" dist="38100" dir="2700000" algn="tl">
                    <a:srgbClr val="000000">
                      <a:alpha val="43137"/>
                    </a:srgbClr>
                  </a:outerShdw>
                </a:effectLst>
                <a:latin typeface="Century Schoolbook" panose="02040604050505020304" pitchFamily="18" charset="0"/>
              </a:rPr>
              <a:t>ACTIVITY DIAGRAM</a:t>
            </a:r>
          </a:p>
        </p:txBody>
      </p:sp>
      <p:sp>
        <p:nvSpPr>
          <p:cNvPr id="4" name="Rectangle: Rounded Corners 3">
            <a:extLst>
              <a:ext uri="{FF2B5EF4-FFF2-40B4-BE49-F238E27FC236}">
                <a16:creationId xmlns:a16="http://schemas.microsoft.com/office/drawing/2014/main" id="{32D13732-F026-4D6D-B4AC-0B862D3F8E1E}"/>
              </a:ext>
            </a:extLst>
          </p:cNvPr>
          <p:cNvSpPr/>
          <p:nvPr/>
        </p:nvSpPr>
        <p:spPr>
          <a:xfrm>
            <a:off x="4838702" y="860557"/>
            <a:ext cx="1987923" cy="44611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Selection of Target Area</a:t>
            </a:r>
          </a:p>
        </p:txBody>
      </p:sp>
      <p:sp>
        <p:nvSpPr>
          <p:cNvPr id="5" name="Rectangle: Rounded Corners 4">
            <a:extLst>
              <a:ext uri="{FF2B5EF4-FFF2-40B4-BE49-F238E27FC236}">
                <a16:creationId xmlns:a16="http://schemas.microsoft.com/office/drawing/2014/main" id="{B4797531-7037-4B4F-85BD-E9FC260F4BA1}"/>
              </a:ext>
            </a:extLst>
          </p:cNvPr>
          <p:cNvSpPr/>
          <p:nvPr/>
        </p:nvSpPr>
        <p:spPr>
          <a:xfrm>
            <a:off x="4838702" y="1490957"/>
            <a:ext cx="1987924" cy="61423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Initialisation of System and Recording Images/Videos</a:t>
            </a:r>
          </a:p>
        </p:txBody>
      </p:sp>
      <p:sp>
        <p:nvSpPr>
          <p:cNvPr id="6" name="Rectangle: Rounded Corners 5">
            <a:extLst>
              <a:ext uri="{FF2B5EF4-FFF2-40B4-BE49-F238E27FC236}">
                <a16:creationId xmlns:a16="http://schemas.microsoft.com/office/drawing/2014/main" id="{24FEBDAF-7402-44DB-9B94-3CF5C26DA0F7}"/>
              </a:ext>
            </a:extLst>
          </p:cNvPr>
          <p:cNvSpPr/>
          <p:nvPr/>
        </p:nvSpPr>
        <p:spPr>
          <a:xfrm>
            <a:off x="4762499" y="2335814"/>
            <a:ext cx="2151529" cy="58873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Transfer Images to System </a:t>
            </a:r>
          </a:p>
        </p:txBody>
      </p:sp>
      <p:sp>
        <p:nvSpPr>
          <p:cNvPr id="7" name="Rectangle: Rounded Corners 6">
            <a:extLst>
              <a:ext uri="{FF2B5EF4-FFF2-40B4-BE49-F238E27FC236}">
                <a16:creationId xmlns:a16="http://schemas.microsoft.com/office/drawing/2014/main" id="{266DAA41-60B4-44AD-88BE-1426F264BBC4}"/>
              </a:ext>
            </a:extLst>
          </p:cNvPr>
          <p:cNvSpPr/>
          <p:nvPr/>
        </p:nvSpPr>
        <p:spPr>
          <a:xfrm>
            <a:off x="4895853" y="3126820"/>
            <a:ext cx="1903878" cy="416101"/>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Pre processing</a:t>
            </a:r>
          </a:p>
        </p:txBody>
      </p:sp>
      <p:sp>
        <p:nvSpPr>
          <p:cNvPr id="8" name="Rectangle: Rounded Corners 7">
            <a:extLst>
              <a:ext uri="{FF2B5EF4-FFF2-40B4-BE49-F238E27FC236}">
                <a16:creationId xmlns:a16="http://schemas.microsoft.com/office/drawing/2014/main" id="{783614CC-0D63-4D1A-98D5-68EA8B6ED645}"/>
              </a:ext>
            </a:extLst>
          </p:cNvPr>
          <p:cNvSpPr/>
          <p:nvPr/>
        </p:nvSpPr>
        <p:spPr>
          <a:xfrm>
            <a:off x="5099239" y="3738443"/>
            <a:ext cx="1523999" cy="48460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Vehicle Detection</a:t>
            </a:r>
          </a:p>
        </p:txBody>
      </p:sp>
      <p:sp>
        <p:nvSpPr>
          <p:cNvPr id="9" name="Diamond 8">
            <a:extLst>
              <a:ext uri="{FF2B5EF4-FFF2-40B4-BE49-F238E27FC236}">
                <a16:creationId xmlns:a16="http://schemas.microsoft.com/office/drawing/2014/main" id="{F268D715-E14D-4AFE-8380-8D5438E9EEFC}"/>
              </a:ext>
            </a:extLst>
          </p:cNvPr>
          <p:cNvSpPr/>
          <p:nvPr/>
        </p:nvSpPr>
        <p:spPr>
          <a:xfrm>
            <a:off x="5583889" y="4546773"/>
            <a:ext cx="578786" cy="656144"/>
          </a:xfrm>
          <a:prstGeom prst="diamond">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B50B4B4E-FC3F-4276-8954-B7B7322661C5}"/>
              </a:ext>
            </a:extLst>
          </p:cNvPr>
          <p:cNvSpPr/>
          <p:nvPr/>
        </p:nvSpPr>
        <p:spPr>
          <a:xfrm>
            <a:off x="8529918" y="5216397"/>
            <a:ext cx="2228568" cy="6858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Keep recording Vehicle Data for Future Traffic Management</a:t>
            </a:r>
          </a:p>
        </p:txBody>
      </p:sp>
      <p:sp>
        <p:nvSpPr>
          <p:cNvPr id="11" name="Rectangle: Rounded Corners 10">
            <a:extLst>
              <a:ext uri="{FF2B5EF4-FFF2-40B4-BE49-F238E27FC236}">
                <a16:creationId xmlns:a16="http://schemas.microsoft.com/office/drawing/2014/main" id="{6C98D6C7-726C-409B-AE79-9C84B6444203}"/>
              </a:ext>
            </a:extLst>
          </p:cNvPr>
          <p:cNvSpPr/>
          <p:nvPr/>
        </p:nvSpPr>
        <p:spPr>
          <a:xfrm>
            <a:off x="1433514" y="5266804"/>
            <a:ext cx="2171138" cy="68580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Generate Alert if un-precedented event occurs</a:t>
            </a:r>
          </a:p>
        </p:txBody>
      </p:sp>
      <p:sp>
        <p:nvSpPr>
          <p:cNvPr id="12" name="Rectangle: Rounded Corners 11">
            <a:extLst>
              <a:ext uri="{FF2B5EF4-FFF2-40B4-BE49-F238E27FC236}">
                <a16:creationId xmlns:a16="http://schemas.microsoft.com/office/drawing/2014/main" id="{13D5B16E-5E53-4A83-A8B7-0D2825505511}"/>
              </a:ext>
            </a:extLst>
          </p:cNvPr>
          <p:cNvSpPr/>
          <p:nvPr/>
        </p:nvSpPr>
        <p:spPr>
          <a:xfrm>
            <a:off x="1366279" y="6154592"/>
            <a:ext cx="2305609" cy="519792"/>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1400" dirty="0"/>
              <a:t>Maintain data and Evidence of the Event occured</a:t>
            </a:r>
          </a:p>
        </p:txBody>
      </p:sp>
      <p:sp>
        <p:nvSpPr>
          <p:cNvPr id="13" name="Circle: Hollow 12">
            <a:extLst>
              <a:ext uri="{FF2B5EF4-FFF2-40B4-BE49-F238E27FC236}">
                <a16:creationId xmlns:a16="http://schemas.microsoft.com/office/drawing/2014/main" id="{21F25129-2D38-4E3B-AC86-4C91D9C0B916}"/>
              </a:ext>
            </a:extLst>
          </p:cNvPr>
          <p:cNvSpPr/>
          <p:nvPr/>
        </p:nvSpPr>
        <p:spPr>
          <a:xfrm>
            <a:off x="9444318" y="6279775"/>
            <a:ext cx="403412" cy="389965"/>
          </a:xfrm>
          <a:prstGeom prst="donut">
            <a:avLst/>
          </a:prstGeom>
          <a:solidFill>
            <a:srgbClr val="FFFFFF"/>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IN">
              <a:solidFill>
                <a:schemeClr val="tx1"/>
              </a:solidFill>
            </a:endParaRPr>
          </a:p>
        </p:txBody>
      </p:sp>
      <p:sp>
        <p:nvSpPr>
          <p:cNvPr id="14" name="Flowchart: Connector 13">
            <a:extLst>
              <a:ext uri="{FF2B5EF4-FFF2-40B4-BE49-F238E27FC236}">
                <a16:creationId xmlns:a16="http://schemas.microsoft.com/office/drawing/2014/main" id="{4578D620-4A29-4F8F-8C2B-8E2C2991F1FB}"/>
              </a:ext>
            </a:extLst>
          </p:cNvPr>
          <p:cNvSpPr/>
          <p:nvPr/>
        </p:nvSpPr>
        <p:spPr>
          <a:xfrm>
            <a:off x="5733210" y="485746"/>
            <a:ext cx="228881" cy="20184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5" name="Flowchart: Connector 14">
            <a:extLst>
              <a:ext uri="{FF2B5EF4-FFF2-40B4-BE49-F238E27FC236}">
                <a16:creationId xmlns:a16="http://schemas.microsoft.com/office/drawing/2014/main" id="{A0B35C8E-3149-4A77-8B74-415E7690581D}"/>
              </a:ext>
            </a:extLst>
          </p:cNvPr>
          <p:cNvSpPr/>
          <p:nvPr/>
        </p:nvSpPr>
        <p:spPr>
          <a:xfrm>
            <a:off x="9555815" y="6393200"/>
            <a:ext cx="171452" cy="173062"/>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9" name="Straight Arrow Connector 18">
            <a:extLst>
              <a:ext uri="{FF2B5EF4-FFF2-40B4-BE49-F238E27FC236}">
                <a16:creationId xmlns:a16="http://schemas.microsoft.com/office/drawing/2014/main" id="{2E549E88-8FA6-4837-A0DC-647DCE512687}"/>
              </a:ext>
            </a:extLst>
          </p:cNvPr>
          <p:cNvCxnSpPr>
            <a:cxnSpLocks/>
            <a:stCxn id="8" idx="2"/>
            <a:endCxn id="9" idx="0"/>
          </p:cNvCxnSpPr>
          <p:nvPr/>
        </p:nvCxnSpPr>
        <p:spPr>
          <a:xfrm>
            <a:off x="5861239" y="4223051"/>
            <a:ext cx="12043" cy="3237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5C063AF-C773-4002-8228-60BD574447E4}"/>
              </a:ext>
            </a:extLst>
          </p:cNvPr>
          <p:cNvCxnSpPr>
            <a:cxnSpLocks/>
            <a:endCxn id="11" idx="0"/>
          </p:cNvCxnSpPr>
          <p:nvPr/>
        </p:nvCxnSpPr>
        <p:spPr>
          <a:xfrm>
            <a:off x="2519083" y="4881282"/>
            <a:ext cx="0" cy="3855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5574535F-9232-4763-82B0-7840C5818305}"/>
              </a:ext>
            </a:extLst>
          </p:cNvPr>
          <p:cNvCxnSpPr>
            <a:cxnSpLocks/>
            <a:endCxn id="10" idx="0"/>
          </p:cNvCxnSpPr>
          <p:nvPr/>
        </p:nvCxnSpPr>
        <p:spPr>
          <a:xfrm>
            <a:off x="9644202" y="4894729"/>
            <a:ext cx="0" cy="3216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DB55D4C4-96C2-447C-AC3A-82B651FEBA76}"/>
              </a:ext>
            </a:extLst>
          </p:cNvPr>
          <p:cNvCxnSpPr>
            <a:cxnSpLocks/>
          </p:cNvCxnSpPr>
          <p:nvPr/>
        </p:nvCxnSpPr>
        <p:spPr>
          <a:xfrm>
            <a:off x="2519083" y="4881282"/>
            <a:ext cx="3064806" cy="0"/>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B821AFE5-6665-4BD7-B282-AEF3E69786E9}"/>
              </a:ext>
            </a:extLst>
          </p:cNvPr>
          <p:cNvCxnSpPr>
            <a:cxnSpLocks/>
            <a:stCxn id="9" idx="3"/>
          </p:cNvCxnSpPr>
          <p:nvPr/>
        </p:nvCxnSpPr>
        <p:spPr>
          <a:xfrm>
            <a:off x="6162675" y="4874845"/>
            <a:ext cx="3465419" cy="14828"/>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59AC98A-E81E-4CD4-9265-EC96B1A7DE4D}"/>
              </a:ext>
            </a:extLst>
          </p:cNvPr>
          <p:cNvCxnSpPr>
            <a:cxnSpLocks/>
            <a:stCxn id="4" idx="2"/>
            <a:endCxn id="5" idx="0"/>
          </p:cNvCxnSpPr>
          <p:nvPr/>
        </p:nvCxnSpPr>
        <p:spPr>
          <a:xfrm>
            <a:off x="5832664" y="1306669"/>
            <a:ext cx="0" cy="1842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7D39B03B-BF41-4591-8C83-CEEA9CEFACB0}"/>
              </a:ext>
            </a:extLst>
          </p:cNvPr>
          <p:cNvCxnSpPr>
            <a:cxnSpLocks/>
          </p:cNvCxnSpPr>
          <p:nvPr/>
        </p:nvCxnSpPr>
        <p:spPr>
          <a:xfrm>
            <a:off x="5832664" y="688021"/>
            <a:ext cx="0" cy="1842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C0E32A72-798F-4418-9A28-3A4828B1B12E}"/>
              </a:ext>
            </a:extLst>
          </p:cNvPr>
          <p:cNvCxnSpPr>
            <a:cxnSpLocks/>
            <a:stCxn id="5" idx="2"/>
            <a:endCxn id="6" idx="0"/>
          </p:cNvCxnSpPr>
          <p:nvPr/>
        </p:nvCxnSpPr>
        <p:spPr>
          <a:xfrm>
            <a:off x="5832664" y="2105191"/>
            <a:ext cx="5600" cy="23062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a:extLst>
              <a:ext uri="{FF2B5EF4-FFF2-40B4-BE49-F238E27FC236}">
                <a16:creationId xmlns:a16="http://schemas.microsoft.com/office/drawing/2014/main" id="{160D0073-B67F-42CA-AC04-FB3DD750D3C5}"/>
              </a:ext>
            </a:extLst>
          </p:cNvPr>
          <p:cNvCxnSpPr>
            <a:cxnSpLocks/>
            <a:stCxn id="6" idx="2"/>
            <a:endCxn id="7" idx="0"/>
          </p:cNvCxnSpPr>
          <p:nvPr/>
        </p:nvCxnSpPr>
        <p:spPr>
          <a:xfrm>
            <a:off x="5838264" y="2924545"/>
            <a:ext cx="9528" cy="2022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EEB607FD-3B60-499D-AE05-7AB86583F592}"/>
              </a:ext>
            </a:extLst>
          </p:cNvPr>
          <p:cNvCxnSpPr>
            <a:cxnSpLocks/>
            <a:stCxn id="7" idx="2"/>
            <a:endCxn id="8" idx="0"/>
          </p:cNvCxnSpPr>
          <p:nvPr/>
        </p:nvCxnSpPr>
        <p:spPr>
          <a:xfrm>
            <a:off x="5847792" y="3542921"/>
            <a:ext cx="13447" cy="1955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70D67272-389F-42E3-805E-80A1A37F2C08}"/>
              </a:ext>
            </a:extLst>
          </p:cNvPr>
          <p:cNvCxnSpPr>
            <a:cxnSpLocks/>
            <a:stCxn id="11" idx="2"/>
            <a:endCxn id="12" idx="0"/>
          </p:cNvCxnSpPr>
          <p:nvPr/>
        </p:nvCxnSpPr>
        <p:spPr>
          <a:xfrm>
            <a:off x="2519083" y="5952604"/>
            <a:ext cx="1" cy="2019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FB56E2EE-70CC-46D5-8A4F-314E5E610C31}"/>
              </a:ext>
            </a:extLst>
          </p:cNvPr>
          <p:cNvCxnSpPr>
            <a:cxnSpLocks/>
            <a:endCxn id="10" idx="1"/>
          </p:cNvCxnSpPr>
          <p:nvPr/>
        </p:nvCxnSpPr>
        <p:spPr>
          <a:xfrm>
            <a:off x="6799731" y="5559297"/>
            <a:ext cx="173018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Connector 42">
            <a:extLst>
              <a:ext uri="{FF2B5EF4-FFF2-40B4-BE49-F238E27FC236}">
                <a16:creationId xmlns:a16="http://schemas.microsoft.com/office/drawing/2014/main" id="{2AAA4A70-0D28-4306-BB8E-4488AE2A4C2C}"/>
              </a:ext>
            </a:extLst>
          </p:cNvPr>
          <p:cNvCxnSpPr>
            <a:cxnSpLocks/>
          </p:cNvCxnSpPr>
          <p:nvPr/>
        </p:nvCxnSpPr>
        <p:spPr>
          <a:xfrm flipH="1" flipV="1">
            <a:off x="3671888" y="6413372"/>
            <a:ext cx="3127843" cy="1116"/>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4631F549-34AF-480B-A37D-84A399F7A101}"/>
              </a:ext>
            </a:extLst>
          </p:cNvPr>
          <p:cNvCxnSpPr>
            <a:cxnSpLocks/>
          </p:cNvCxnSpPr>
          <p:nvPr/>
        </p:nvCxnSpPr>
        <p:spPr>
          <a:xfrm flipV="1">
            <a:off x="6799731" y="5566826"/>
            <a:ext cx="0" cy="846546"/>
          </a:xfrm>
          <a:prstGeom prst="line">
            <a:avLst/>
          </a:prstGeom>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9C3938E0-82E6-4191-B7DF-8C3AF4800526}"/>
              </a:ext>
            </a:extLst>
          </p:cNvPr>
          <p:cNvCxnSpPr>
            <a:cxnSpLocks/>
            <a:stCxn id="10" idx="2"/>
            <a:endCxn id="13" idx="0"/>
          </p:cNvCxnSpPr>
          <p:nvPr/>
        </p:nvCxnSpPr>
        <p:spPr>
          <a:xfrm>
            <a:off x="9644202" y="5902197"/>
            <a:ext cx="1822" cy="3775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3" name="TextBox 52">
            <a:extLst>
              <a:ext uri="{FF2B5EF4-FFF2-40B4-BE49-F238E27FC236}">
                <a16:creationId xmlns:a16="http://schemas.microsoft.com/office/drawing/2014/main" id="{33C0B4C0-926B-4F07-ADA7-876A4D26AF97}"/>
              </a:ext>
            </a:extLst>
          </p:cNvPr>
          <p:cNvSpPr txBox="1"/>
          <p:nvPr/>
        </p:nvSpPr>
        <p:spPr>
          <a:xfrm>
            <a:off x="9471212" y="6611800"/>
            <a:ext cx="573741" cy="276999"/>
          </a:xfrm>
          <a:prstGeom prst="rect">
            <a:avLst/>
          </a:prstGeom>
          <a:noFill/>
        </p:spPr>
        <p:txBody>
          <a:bodyPr wrap="square">
            <a:spAutoFit/>
          </a:bodyPr>
          <a:lstStyle/>
          <a:p>
            <a:r>
              <a:rPr lang="en-IN" sz="1200" dirty="0"/>
              <a:t>End</a:t>
            </a:r>
          </a:p>
        </p:txBody>
      </p:sp>
      <p:sp>
        <p:nvSpPr>
          <p:cNvPr id="54" name="TextBox 53">
            <a:extLst>
              <a:ext uri="{FF2B5EF4-FFF2-40B4-BE49-F238E27FC236}">
                <a16:creationId xmlns:a16="http://schemas.microsoft.com/office/drawing/2014/main" id="{AE975C44-D657-4F73-B974-DA546A90A7A6}"/>
              </a:ext>
            </a:extLst>
          </p:cNvPr>
          <p:cNvSpPr txBox="1"/>
          <p:nvPr/>
        </p:nvSpPr>
        <p:spPr>
          <a:xfrm>
            <a:off x="5588935" y="253661"/>
            <a:ext cx="573741" cy="276999"/>
          </a:xfrm>
          <a:prstGeom prst="rect">
            <a:avLst/>
          </a:prstGeom>
          <a:noFill/>
        </p:spPr>
        <p:txBody>
          <a:bodyPr wrap="square">
            <a:spAutoFit/>
          </a:bodyPr>
          <a:lstStyle/>
          <a:p>
            <a:r>
              <a:rPr lang="en-IN" sz="1200" dirty="0"/>
              <a:t>Start</a:t>
            </a:r>
          </a:p>
        </p:txBody>
      </p:sp>
      <p:pic>
        <p:nvPicPr>
          <p:cNvPr id="58" name="Picture 57">
            <a:extLst>
              <a:ext uri="{FF2B5EF4-FFF2-40B4-BE49-F238E27FC236}">
                <a16:creationId xmlns:a16="http://schemas.microsoft.com/office/drawing/2014/main" id="{BD0FC396-C0A9-467E-8ADA-558629B2D94E}"/>
              </a:ext>
            </a:extLst>
          </p:cNvPr>
          <p:cNvPicPr>
            <a:picLocks noChangeAspect="1"/>
          </p:cNvPicPr>
          <p:nvPr/>
        </p:nvPicPr>
        <p:blipFill>
          <a:blip r:embed="rId2"/>
          <a:stretch>
            <a:fillRect/>
          </a:stretch>
        </p:blipFill>
        <p:spPr>
          <a:xfrm>
            <a:off x="7779167" y="208266"/>
            <a:ext cx="4217526" cy="2598756"/>
          </a:xfrm>
          <a:prstGeom prst="rect">
            <a:avLst/>
          </a:prstGeom>
        </p:spPr>
      </p:pic>
      <p:sp>
        <p:nvSpPr>
          <p:cNvPr id="17" name="TextBox 16">
            <a:extLst>
              <a:ext uri="{FF2B5EF4-FFF2-40B4-BE49-F238E27FC236}">
                <a16:creationId xmlns:a16="http://schemas.microsoft.com/office/drawing/2014/main" id="{5410BC48-9E05-4199-A344-8E6697A6847E}"/>
              </a:ext>
            </a:extLst>
          </p:cNvPr>
          <p:cNvSpPr txBox="1"/>
          <p:nvPr/>
        </p:nvSpPr>
        <p:spPr>
          <a:xfrm>
            <a:off x="5181075" y="5153920"/>
            <a:ext cx="1384413" cy="307777"/>
          </a:xfrm>
          <a:prstGeom prst="rect">
            <a:avLst/>
          </a:prstGeom>
          <a:noFill/>
        </p:spPr>
        <p:txBody>
          <a:bodyPr wrap="square" rtlCol="0">
            <a:spAutoFit/>
          </a:bodyPr>
          <a:lstStyle/>
          <a:p>
            <a:r>
              <a:rPr lang="en-IN" sz="1400" dirty="0"/>
              <a:t>Over speeding?</a:t>
            </a:r>
            <a:endParaRPr lang="en-IN" sz="1000" dirty="0"/>
          </a:p>
        </p:txBody>
      </p:sp>
      <p:sp>
        <p:nvSpPr>
          <p:cNvPr id="18" name="TextBox 17">
            <a:extLst>
              <a:ext uri="{FF2B5EF4-FFF2-40B4-BE49-F238E27FC236}">
                <a16:creationId xmlns:a16="http://schemas.microsoft.com/office/drawing/2014/main" id="{C8D8093A-936B-4FD6-AE20-06EBF2527669}"/>
              </a:ext>
            </a:extLst>
          </p:cNvPr>
          <p:cNvSpPr txBox="1"/>
          <p:nvPr/>
        </p:nvSpPr>
        <p:spPr>
          <a:xfrm>
            <a:off x="6483652" y="4554059"/>
            <a:ext cx="578786" cy="369332"/>
          </a:xfrm>
          <a:prstGeom prst="rect">
            <a:avLst/>
          </a:prstGeom>
          <a:noFill/>
        </p:spPr>
        <p:txBody>
          <a:bodyPr wrap="square" rtlCol="0">
            <a:spAutoFit/>
          </a:bodyPr>
          <a:lstStyle/>
          <a:p>
            <a:r>
              <a:rPr lang="en-IN" dirty="0"/>
              <a:t>NO</a:t>
            </a:r>
          </a:p>
        </p:txBody>
      </p:sp>
      <p:sp>
        <p:nvSpPr>
          <p:cNvPr id="38" name="TextBox 37">
            <a:extLst>
              <a:ext uri="{FF2B5EF4-FFF2-40B4-BE49-F238E27FC236}">
                <a16:creationId xmlns:a16="http://schemas.microsoft.com/office/drawing/2014/main" id="{786C5B4F-1702-47BC-BEF0-6F0FC5D92C2C}"/>
              </a:ext>
            </a:extLst>
          </p:cNvPr>
          <p:cNvSpPr txBox="1"/>
          <p:nvPr/>
        </p:nvSpPr>
        <p:spPr>
          <a:xfrm>
            <a:off x="4664209" y="4546773"/>
            <a:ext cx="578786" cy="369332"/>
          </a:xfrm>
          <a:prstGeom prst="rect">
            <a:avLst/>
          </a:prstGeom>
          <a:noFill/>
        </p:spPr>
        <p:txBody>
          <a:bodyPr wrap="square" rtlCol="0">
            <a:spAutoFit/>
          </a:bodyPr>
          <a:lstStyle/>
          <a:p>
            <a:r>
              <a:rPr lang="en-IN" dirty="0"/>
              <a:t>YES</a:t>
            </a:r>
          </a:p>
        </p:txBody>
      </p:sp>
    </p:spTree>
    <p:extLst>
      <p:ext uri="{BB962C8B-B14F-4D97-AF65-F5344CB8AC3E}">
        <p14:creationId xmlns:p14="http://schemas.microsoft.com/office/powerpoint/2010/main" val="33492533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3079"/>
            <a:ext cx="10515600" cy="1325563"/>
          </a:xfrm>
        </p:spPr>
        <p:txBody>
          <a:bodyPr/>
          <a:lstStyle/>
          <a:p>
            <a:pPr algn="ctr"/>
            <a:r>
              <a:rPr lang="en-IN" dirty="0">
                <a:effectLst>
                  <a:outerShdw blurRad="38100" dist="38100" dir="2700000" algn="tl">
                    <a:srgbClr val="000000">
                      <a:alpha val="43137"/>
                    </a:srgbClr>
                  </a:outerShdw>
                </a:effectLst>
                <a:latin typeface="Century Schoolbook" panose="02040604050505020304" pitchFamily="18" charset="0"/>
              </a:rPr>
              <a:t>H/W AND S/W COMPONENTS</a:t>
            </a:r>
          </a:p>
        </p:txBody>
      </p:sp>
      <p:sp>
        <p:nvSpPr>
          <p:cNvPr id="4" name="TextBox 3">
            <a:extLst>
              <a:ext uri="{FF2B5EF4-FFF2-40B4-BE49-F238E27FC236}">
                <a16:creationId xmlns:a16="http://schemas.microsoft.com/office/drawing/2014/main" id="{D7F0F03A-A835-478E-8E8D-5FDFAAAE8192}"/>
              </a:ext>
            </a:extLst>
          </p:cNvPr>
          <p:cNvSpPr txBox="1"/>
          <p:nvPr/>
        </p:nvSpPr>
        <p:spPr>
          <a:xfrm>
            <a:off x="838200" y="1600200"/>
            <a:ext cx="9892553" cy="3970318"/>
          </a:xfrm>
          <a:prstGeom prst="rect">
            <a:avLst/>
          </a:prstGeom>
          <a:noFill/>
        </p:spPr>
        <p:txBody>
          <a:bodyPr wrap="square">
            <a:spAutoFit/>
          </a:bodyPr>
          <a:lstStyle/>
          <a:p>
            <a:pPr marL="0" indent="0" algn="just">
              <a:buNone/>
            </a:pPr>
            <a:r>
              <a:rPr lang="en-US" dirty="0">
                <a:latin typeface="Times New Roman" panose="02020603050405020304" pitchFamily="18" charset="0"/>
                <a:cs typeface="Times New Roman" panose="02020603050405020304" pitchFamily="18" charset="0"/>
              </a:rPr>
              <a:t>Hardware Requirements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GB" sz="1800" dirty="0">
                <a:effectLst/>
                <a:latin typeface="Times New Roman" panose="02020603050405020304" pitchFamily="18" charset="0"/>
                <a:ea typeface="Calibri" panose="020F0502020204030204" pitchFamily="34" charset="0"/>
              </a:rPr>
              <a:t>Processor: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a:t>
            </a:r>
            <a:r>
              <a:rPr lang="en-US" dirty="0">
                <a:latin typeface="Times New Roman" panose="02020603050405020304" pitchFamily="18" charset="0"/>
                <a:cs typeface="Times New Roman" panose="02020603050405020304" pitchFamily="18" charset="0"/>
              </a:rPr>
              <a:t>ntel processor i5(or above). </a:t>
            </a:r>
          </a:p>
          <a:p>
            <a:pPr marL="285750" indent="-285750" algn="just">
              <a:buFont typeface="Arial" panose="020B0604020202020204" pitchFamily="34" charset="0"/>
              <a:buChar char="•"/>
            </a:pPr>
            <a:r>
              <a:rPr lang="en-GB" sz="1800" dirty="0">
                <a:effectLst/>
                <a:latin typeface="Times New Roman" panose="02020603050405020304" pitchFamily="18" charset="0"/>
                <a:ea typeface="Calibri" panose="020F0502020204030204" pitchFamily="34" charset="0"/>
              </a:rPr>
              <a:t>RAM: </a:t>
            </a:r>
            <a:r>
              <a:rPr lang="en-GB" sz="1800" dirty="0">
                <a:solidFill>
                  <a:srgbClr val="222222"/>
                </a:solidFill>
                <a:effectLst/>
                <a:latin typeface="Times New Roman" panose="02020603050405020304" pitchFamily="18" charset="0"/>
                <a:ea typeface="Times New Roman" panose="02020603050405020304" pitchFamily="18" charset="0"/>
              </a:rPr>
              <a:t>at least 8 GB RAM</a:t>
            </a:r>
          </a:p>
          <a:p>
            <a:pPr marL="285750" indent="-285750" algn="just">
              <a:buFont typeface="Arial" panose="020B0604020202020204" pitchFamily="34" charset="0"/>
              <a:buChar char="•"/>
            </a:pPr>
            <a:r>
              <a:rPr lang="en-GB" sz="1800" dirty="0">
                <a:solidFill>
                  <a:srgbClr val="222222"/>
                </a:solidFill>
                <a:effectLst/>
                <a:latin typeface="Times New Roman" panose="02020603050405020304" pitchFamily="18" charset="0"/>
                <a:ea typeface="Times New Roman" panose="02020603050405020304" pitchFamily="18" charset="0"/>
              </a:rPr>
              <a:t>Hard Disk: 500 GB</a:t>
            </a:r>
            <a:endParaRPr lang="en-US" sz="1800" dirty="0">
              <a:effectLst/>
              <a:latin typeface="Times New Roman" panose="02020603050405020304" pitchFamily="18" charset="0"/>
              <a:ea typeface="Calibri" panose="020F0502020204030204" pitchFamily="34" charset="0"/>
            </a:endParaRP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Software Requirements </a:t>
            </a:r>
          </a:p>
          <a:p>
            <a:pPr marL="0" indent="0" algn="just">
              <a:buNone/>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Language used: Python</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Operating System: Windows, Linux- Ubuntu, Macintosh</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Platforms: Jupyter, Spyder, Anaconda prompt, Virtual Box, Visual Studio. </a:t>
            </a:r>
          </a:p>
          <a:p>
            <a:pPr marL="0" indent="0" algn="just">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92846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65BE61F-B172-485D-977A-9F2AD50AD5FA}"/>
              </a:ext>
            </a:extLst>
          </p:cNvPr>
          <p:cNvSpPr>
            <a:spLocks noGrp="1"/>
          </p:cNvSpPr>
          <p:nvPr>
            <p:ph type="title"/>
          </p:nvPr>
        </p:nvSpPr>
        <p:spPr>
          <a:xfrm>
            <a:off x="838200" y="801188"/>
            <a:ext cx="10515600" cy="304801"/>
          </a:xfrm>
        </p:spPr>
        <p:txBody>
          <a:bodyPr>
            <a:normAutofit fontScale="90000"/>
          </a:bodyPr>
          <a:lstStyle/>
          <a:p>
            <a:pPr algn="ctr"/>
            <a:r>
              <a:rPr lang="en-IN" dirty="0"/>
              <a:t>Dataset Training </a:t>
            </a:r>
            <a:br>
              <a:rPr lang="en-IN" dirty="0"/>
            </a:br>
            <a:endParaRPr lang="en-IN" dirty="0"/>
          </a:p>
        </p:txBody>
      </p:sp>
      <p:sp>
        <p:nvSpPr>
          <p:cNvPr id="7" name="Content Placeholder 2">
            <a:extLst>
              <a:ext uri="{FF2B5EF4-FFF2-40B4-BE49-F238E27FC236}">
                <a16:creationId xmlns:a16="http://schemas.microsoft.com/office/drawing/2014/main" id="{C30E4314-B2DB-4577-865F-7609F519FED6}"/>
              </a:ext>
            </a:extLst>
          </p:cNvPr>
          <p:cNvSpPr>
            <a:spLocks noGrp="1"/>
          </p:cNvSpPr>
          <p:nvPr>
            <p:ph idx="1"/>
          </p:nvPr>
        </p:nvSpPr>
        <p:spPr>
          <a:xfrm>
            <a:off x="838200" y="1105989"/>
            <a:ext cx="10515600" cy="5070974"/>
          </a:xfrm>
        </p:spPr>
        <p:txBody>
          <a:bodyPr/>
          <a:lstStyle/>
          <a:p>
            <a:endParaRPr lang="en-IN" dirty="0"/>
          </a:p>
          <a:p>
            <a:r>
              <a:rPr lang="en-IN" dirty="0"/>
              <a:t>First approach includes using our own trained dataset using cascade trainer GUI.</a:t>
            </a:r>
          </a:p>
          <a:p>
            <a:pPr lvl="1"/>
            <a:r>
              <a:rPr lang="en-IN" dirty="0"/>
              <a:t>First we collect dataset of vehicle and non-vehicle images.</a:t>
            </a:r>
          </a:p>
          <a:p>
            <a:pPr lvl="1"/>
            <a:r>
              <a:rPr lang="en-IN" dirty="0"/>
              <a:t>Creating sub folders of positive and negative images.</a:t>
            </a:r>
          </a:p>
          <a:p>
            <a:pPr lvl="1"/>
            <a:r>
              <a:rPr lang="en-IN" dirty="0"/>
              <a:t>Giving path to a root directory.</a:t>
            </a:r>
          </a:p>
          <a:p>
            <a:pPr lvl="1"/>
            <a:r>
              <a:rPr lang="en-IN" dirty="0"/>
              <a:t>Configure according to the requirement.</a:t>
            </a:r>
          </a:p>
          <a:p>
            <a:pPr marL="457200" lvl="1" indent="0">
              <a:buNone/>
            </a:pPr>
            <a:endParaRPr lang="en-IN" dirty="0"/>
          </a:p>
          <a:p>
            <a:pPr marL="457200" lvl="1" indent="0">
              <a:buNone/>
            </a:pPr>
            <a:r>
              <a:rPr lang="en-IN" dirty="0"/>
              <a:t>Output :- receiving a cascade.xml file.</a:t>
            </a:r>
          </a:p>
        </p:txBody>
      </p:sp>
    </p:spTree>
    <p:extLst>
      <p:ext uri="{BB962C8B-B14F-4D97-AF65-F5344CB8AC3E}">
        <p14:creationId xmlns:p14="http://schemas.microsoft.com/office/powerpoint/2010/main" val="2787662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382" y="116931"/>
            <a:ext cx="10515600" cy="1150166"/>
          </a:xfrm>
        </p:spPr>
        <p:txBody>
          <a:bodyPr/>
          <a:lstStyle/>
          <a:p>
            <a:pPr algn="ctr"/>
            <a:r>
              <a:rPr lang="en-IN" dirty="0">
                <a:effectLst>
                  <a:outerShdw blurRad="38100" dist="38100" dir="2700000" algn="tl">
                    <a:srgbClr val="000000">
                      <a:alpha val="43137"/>
                    </a:srgbClr>
                  </a:outerShdw>
                </a:effectLst>
                <a:latin typeface="Century Schoolbook" panose="02040604050505020304" pitchFamily="18" charset="0"/>
              </a:rPr>
              <a:t>CONTENTS</a:t>
            </a:r>
          </a:p>
        </p:txBody>
      </p:sp>
      <p:sp>
        <p:nvSpPr>
          <p:cNvPr id="3" name="Content Placeholder 2"/>
          <p:cNvSpPr>
            <a:spLocks noGrp="1"/>
          </p:cNvSpPr>
          <p:nvPr>
            <p:ph idx="1"/>
          </p:nvPr>
        </p:nvSpPr>
        <p:spPr>
          <a:xfrm>
            <a:off x="668382" y="968188"/>
            <a:ext cx="10685418" cy="5467343"/>
          </a:xfrm>
        </p:spPr>
        <p:txBody>
          <a:bodyPr>
            <a:normAutofit fontScale="62500" lnSpcReduction="20000"/>
          </a:bodyPr>
          <a:lstStyle/>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Abstract</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Introduction</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Objectives</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Literature Survey</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Proposed Idea</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Methodology</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Dataset Training</a:t>
            </a:r>
          </a:p>
          <a:p>
            <a:pPr>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Result</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Conclusions</a:t>
            </a:r>
          </a:p>
          <a:p>
            <a:pPr lvl="0">
              <a:lnSpc>
                <a:spcPct val="150000"/>
              </a:lnSpc>
            </a:pPr>
            <a:r>
              <a:rPr lang="en-US" dirty="0">
                <a:solidFill>
                  <a:schemeClr val="bg2">
                    <a:lumMod val="10000"/>
                  </a:schemeClr>
                </a:solidFill>
                <a:latin typeface="Times New Roman" panose="02020603050405020304" pitchFamily="18" charset="0"/>
                <a:cs typeface="Times New Roman" panose="02020603050405020304" pitchFamily="18" charset="0"/>
              </a:rPr>
              <a:t>References</a:t>
            </a:r>
          </a:p>
          <a:p>
            <a:pPr lvl="0">
              <a:lnSpc>
                <a:spcPct val="150000"/>
              </a:lnSpc>
            </a:pPr>
            <a:r>
              <a:rPr lang="en-US">
                <a:solidFill>
                  <a:schemeClr val="bg2">
                    <a:lumMod val="10000"/>
                  </a:schemeClr>
                </a:solidFill>
                <a:latin typeface="Times New Roman" panose="02020603050405020304" pitchFamily="18" charset="0"/>
                <a:cs typeface="Times New Roman" panose="02020603050405020304" pitchFamily="18" charset="0"/>
              </a:rPr>
              <a:t>Poster</a:t>
            </a:r>
            <a:endParaRPr lang="en-US" dirty="0">
              <a:solidFill>
                <a:schemeClr val="bg2">
                  <a:lumMod val="10000"/>
                </a:schemeClr>
              </a:solidFill>
              <a:latin typeface="Times New Roman" panose="02020603050405020304" pitchFamily="18" charset="0"/>
              <a:cs typeface="Times New Roman" panose="02020603050405020304" pitchFamily="18" charset="0"/>
            </a:endParaRPr>
          </a:p>
          <a:p>
            <a:pPr lvl="0">
              <a:lnSpc>
                <a:spcPct val="150000"/>
              </a:lnSpc>
            </a:pPr>
            <a:endParaRPr lang="en-US" dirty="0">
              <a:solidFill>
                <a:schemeClr val="bg2">
                  <a:lumMod val="10000"/>
                </a:schemeClr>
              </a:solidFill>
              <a:latin typeface="Times New Roman" panose="02020603050405020304" pitchFamily="18" charset="0"/>
              <a:cs typeface="Times New Roman" panose="02020603050405020304" pitchFamily="18" charset="0"/>
            </a:endParaRPr>
          </a:p>
          <a:p>
            <a:pPr lvl="0">
              <a:lnSpc>
                <a:spcPct val="150000"/>
              </a:lnSpc>
            </a:pPr>
            <a:endParaRPr lang="en-US"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1236276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85A98-7643-48BB-B47E-138B5DF7A1DF}"/>
              </a:ext>
            </a:extLst>
          </p:cNvPr>
          <p:cNvSpPr>
            <a:spLocks noGrp="1"/>
          </p:cNvSpPr>
          <p:nvPr>
            <p:ph type="title"/>
          </p:nvPr>
        </p:nvSpPr>
        <p:spPr/>
        <p:txBody>
          <a:bodyPr/>
          <a:lstStyle/>
          <a:p>
            <a:pPr algn="ctr"/>
            <a:r>
              <a:rPr lang="en-IN" sz="4000" dirty="0">
                <a:latin typeface="Century Schoolbook" panose="02040604050505020304" pitchFamily="18" charset="0"/>
              </a:rPr>
              <a:t>Training</a:t>
            </a:r>
            <a:endParaRPr lang="en-IN" dirty="0">
              <a:latin typeface="Century Schoolbook" panose="02040604050505020304" pitchFamily="18" charset="0"/>
            </a:endParaRPr>
          </a:p>
        </p:txBody>
      </p:sp>
      <p:pic>
        <p:nvPicPr>
          <p:cNvPr id="5" name="Content Placeholder 4">
            <a:extLst>
              <a:ext uri="{FF2B5EF4-FFF2-40B4-BE49-F238E27FC236}">
                <a16:creationId xmlns:a16="http://schemas.microsoft.com/office/drawing/2014/main" id="{2725E31A-DFAB-4CBE-B51E-7C241C483B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6450" y="1785027"/>
            <a:ext cx="4821073" cy="3220568"/>
          </a:xfrm>
        </p:spPr>
      </p:pic>
      <p:pic>
        <p:nvPicPr>
          <p:cNvPr id="7" name="Picture 6">
            <a:extLst>
              <a:ext uri="{FF2B5EF4-FFF2-40B4-BE49-F238E27FC236}">
                <a16:creationId xmlns:a16="http://schemas.microsoft.com/office/drawing/2014/main" id="{8B1F120D-FCFA-4307-9AC5-343FF7D0E6F7}"/>
              </a:ext>
            </a:extLst>
          </p:cNvPr>
          <p:cNvPicPr>
            <a:picLocks noChangeAspect="1"/>
          </p:cNvPicPr>
          <p:nvPr/>
        </p:nvPicPr>
        <p:blipFill rotWithShape="1">
          <a:blip r:embed="rId3">
            <a:extLst>
              <a:ext uri="{28A0092B-C50C-407E-A947-70E740481C1C}">
                <a14:useLocalDpi xmlns:a14="http://schemas.microsoft.com/office/drawing/2010/main" val="0"/>
              </a:ext>
            </a:extLst>
          </a:blip>
          <a:srcRect b="4288"/>
          <a:stretch/>
        </p:blipFill>
        <p:spPr>
          <a:xfrm>
            <a:off x="5832909" y="1785027"/>
            <a:ext cx="5868765" cy="3220568"/>
          </a:xfrm>
          <a:prstGeom prst="rect">
            <a:avLst/>
          </a:prstGeom>
        </p:spPr>
      </p:pic>
    </p:spTree>
    <p:extLst>
      <p:ext uri="{BB962C8B-B14F-4D97-AF65-F5344CB8AC3E}">
        <p14:creationId xmlns:p14="http://schemas.microsoft.com/office/powerpoint/2010/main" val="23802577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66242-D6E3-48F8-88F5-5A6C050BA4E1}"/>
              </a:ext>
            </a:extLst>
          </p:cNvPr>
          <p:cNvSpPr>
            <a:spLocks noGrp="1"/>
          </p:cNvSpPr>
          <p:nvPr>
            <p:ph type="title"/>
          </p:nvPr>
        </p:nvSpPr>
        <p:spPr>
          <a:xfrm>
            <a:off x="838200" y="338493"/>
            <a:ext cx="10515600" cy="645528"/>
          </a:xfrm>
        </p:spPr>
        <p:txBody>
          <a:bodyPr>
            <a:normAutofit fontScale="90000"/>
          </a:bodyPr>
          <a:lstStyle/>
          <a:p>
            <a:pPr algn="ctr"/>
            <a:r>
              <a:rPr lang="en-IN" dirty="0"/>
              <a:t>Result</a:t>
            </a:r>
          </a:p>
        </p:txBody>
      </p:sp>
      <p:pic>
        <p:nvPicPr>
          <p:cNvPr id="7" name="Content Placeholder 6">
            <a:extLst>
              <a:ext uri="{FF2B5EF4-FFF2-40B4-BE49-F238E27FC236}">
                <a16:creationId xmlns:a16="http://schemas.microsoft.com/office/drawing/2014/main" id="{0159EFDE-49F3-7B96-092C-DFF1B9D9EAD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02168" y="1754604"/>
            <a:ext cx="8797770" cy="4351338"/>
          </a:xfrm>
        </p:spPr>
      </p:pic>
    </p:spTree>
    <p:extLst>
      <p:ext uri="{BB962C8B-B14F-4D97-AF65-F5344CB8AC3E}">
        <p14:creationId xmlns:p14="http://schemas.microsoft.com/office/powerpoint/2010/main" val="3856766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1B305DE-8CE7-1AB0-40C7-E8A06ABBE2C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14542" y="1038688"/>
            <a:ext cx="8362916" cy="5093887"/>
          </a:xfrm>
        </p:spPr>
      </p:pic>
    </p:spTree>
    <p:extLst>
      <p:ext uri="{BB962C8B-B14F-4D97-AF65-F5344CB8AC3E}">
        <p14:creationId xmlns:p14="http://schemas.microsoft.com/office/powerpoint/2010/main" val="932600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04E9A9-1CC4-488B-8311-C882A87F55AA}"/>
              </a:ext>
            </a:extLst>
          </p:cNvPr>
          <p:cNvSpPr>
            <a:spLocks noGrp="1"/>
          </p:cNvSpPr>
          <p:nvPr>
            <p:ph idx="1"/>
          </p:nvPr>
        </p:nvSpPr>
        <p:spPr>
          <a:xfrm>
            <a:off x="790160" y="1517070"/>
            <a:ext cx="10611679" cy="3823860"/>
          </a:xfrm>
        </p:spPr>
        <p:txBody>
          <a:bodyPr>
            <a:normAutofit/>
          </a:bodyPr>
          <a:lstStyle/>
          <a:p>
            <a:pPr marL="0" indent="0" algn="just">
              <a:buNone/>
            </a:pPr>
            <a:r>
              <a:rPr lang="en-US" dirty="0">
                <a:latin typeface="Times New Roman" panose="02020603050405020304" pitchFamily="18" charset="0"/>
                <a:cs typeface="Times New Roman" panose="02020603050405020304" pitchFamily="18" charset="0"/>
              </a:rPr>
              <a:t>Speed estimation is one of many important parts of Intelligent Traffic System (ITS) which can be done by using image processing technique. It is more efficient and economical than conventional technique without using image processing, for example: using speed radar and manual inspection.</a:t>
            </a:r>
          </a:p>
          <a:p>
            <a:pPr marL="0" indent="0" algn="just">
              <a:buNone/>
            </a:pPr>
            <a:r>
              <a:rPr lang="en-US" dirty="0">
                <a:latin typeface="Times New Roman" panose="02020603050405020304" pitchFamily="18" charset="0"/>
                <a:cs typeface="Times New Roman" panose="02020603050405020304" pitchFamily="18" charset="0"/>
              </a:rPr>
              <a:t>So, by this system we can reduce man power. It can become more effective and reliable.</a:t>
            </a:r>
          </a:p>
        </p:txBody>
      </p:sp>
      <p:sp>
        <p:nvSpPr>
          <p:cNvPr id="4" name="TextBox 3">
            <a:extLst>
              <a:ext uri="{FF2B5EF4-FFF2-40B4-BE49-F238E27FC236}">
                <a16:creationId xmlns:a16="http://schemas.microsoft.com/office/drawing/2014/main" id="{E5B1117C-6EBB-46C0-88ED-D3E8F2C1DE7E}"/>
              </a:ext>
            </a:extLst>
          </p:cNvPr>
          <p:cNvSpPr txBox="1"/>
          <p:nvPr/>
        </p:nvSpPr>
        <p:spPr>
          <a:xfrm>
            <a:off x="4500769" y="611330"/>
            <a:ext cx="3375992" cy="707886"/>
          </a:xfrm>
          <a:prstGeom prst="rect">
            <a:avLst/>
          </a:prstGeom>
          <a:noFill/>
        </p:spPr>
        <p:txBody>
          <a:bodyPr wrap="square">
            <a:spAutoFit/>
          </a:bodyPr>
          <a:lstStyle/>
          <a:p>
            <a:pPr marL="0" indent="0" algn="ctr">
              <a:buNone/>
            </a:pPr>
            <a:r>
              <a:rPr lang="en-US" sz="4000" dirty="0">
                <a:latin typeface="Century Schoolbook" panose="02040604050505020304" pitchFamily="18" charset="0"/>
                <a:cs typeface="Times New Roman" panose="02020603050405020304" pitchFamily="18" charset="0"/>
              </a:rPr>
              <a:t>Conclusion</a:t>
            </a:r>
          </a:p>
        </p:txBody>
      </p:sp>
    </p:spTree>
    <p:extLst>
      <p:ext uri="{BB962C8B-B14F-4D97-AF65-F5344CB8AC3E}">
        <p14:creationId xmlns:p14="http://schemas.microsoft.com/office/powerpoint/2010/main" val="1531055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246"/>
            <a:ext cx="10515600" cy="1019538"/>
          </a:xfrm>
        </p:spPr>
        <p:txBody>
          <a:bodyPr>
            <a:normAutofit/>
          </a:bodyPr>
          <a:lstStyle/>
          <a:p>
            <a:pPr algn="ctr"/>
            <a:r>
              <a:rPr lang="en-IN" sz="4000" dirty="0">
                <a:effectLst>
                  <a:outerShdw blurRad="38100" dist="38100" dir="2700000" algn="tl">
                    <a:srgbClr val="000000">
                      <a:alpha val="43137"/>
                    </a:srgbClr>
                  </a:outerShdw>
                </a:effectLst>
                <a:latin typeface="Century Schoolbook" panose="02040604050505020304" pitchFamily="18" charset="0"/>
              </a:rPr>
              <a:t>REFERENCES</a:t>
            </a:r>
          </a:p>
        </p:txBody>
      </p:sp>
      <p:sp>
        <p:nvSpPr>
          <p:cNvPr id="3" name="Content Placeholder 2"/>
          <p:cNvSpPr>
            <a:spLocks noGrp="1"/>
          </p:cNvSpPr>
          <p:nvPr>
            <p:ph idx="1"/>
          </p:nvPr>
        </p:nvSpPr>
        <p:spPr>
          <a:xfrm>
            <a:off x="838200" y="1332411"/>
            <a:ext cx="10515600" cy="4844552"/>
          </a:xfrm>
        </p:spPr>
        <p:txBody>
          <a:bodyPr>
            <a:normAutofit/>
          </a:bodyPr>
          <a:lstStyle/>
          <a:p>
            <a:pPr algn="just">
              <a:buFont typeface="Wingdings" panose="05000000000000000000" pitchFamily="2" charset="2"/>
              <a:buChar char="Ø"/>
            </a:pPr>
            <a:r>
              <a:rPr lang="en-US" sz="2400" u="sng" dirty="0"/>
              <a:t>R. </a:t>
            </a:r>
            <a:r>
              <a:rPr lang="en-US" sz="2400" u="sng" dirty="0" err="1"/>
              <a:t>Reulke</a:t>
            </a:r>
            <a:r>
              <a:rPr lang="en-US" sz="2400" u="sng" dirty="0"/>
              <a:t>, A. </a:t>
            </a:r>
            <a:r>
              <a:rPr lang="en-US" sz="2400" u="sng" dirty="0" err="1"/>
              <a:t>Bœrner</a:t>
            </a:r>
            <a:r>
              <a:rPr lang="en-US" sz="2400" u="sng" dirty="0"/>
              <a:t>, H. </a:t>
            </a:r>
            <a:r>
              <a:rPr lang="en-US" sz="2400" u="sng" dirty="0" err="1"/>
              <a:t>Hetzheim</a:t>
            </a:r>
            <a:r>
              <a:rPr lang="en-US" sz="2400" u="sng" dirty="0"/>
              <a:t>, A. </a:t>
            </a:r>
            <a:r>
              <a:rPr lang="en-US" sz="2400" u="sng" dirty="0" err="1"/>
              <a:t>Schischmanow</a:t>
            </a:r>
            <a:r>
              <a:rPr lang="en-US" sz="2400" u="sng" dirty="0"/>
              <a:t>, and H. Venus. A sensor web for road traffic observation. In Image and Vision Computing, New Zealand 2002, pages 293–298, 2002</a:t>
            </a:r>
          </a:p>
          <a:p>
            <a:pPr algn="just">
              <a:buFont typeface="Wingdings" panose="05000000000000000000" pitchFamily="2" charset="2"/>
              <a:buChar char="Ø"/>
            </a:pPr>
            <a:r>
              <a:rPr lang="en-US" sz="2400" u="sng" dirty="0"/>
              <a:t>I. Ikeda, S. </a:t>
            </a:r>
            <a:r>
              <a:rPr lang="en-US" sz="2400" u="sng" dirty="0" err="1"/>
              <a:t>Ohnaka</a:t>
            </a:r>
            <a:r>
              <a:rPr lang="en-US" sz="2400" u="sng" dirty="0"/>
              <a:t>, and M. </a:t>
            </a:r>
            <a:r>
              <a:rPr lang="en-US" sz="2400" u="sng" dirty="0" err="1"/>
              <a:t>Mizoguchi</a:t>
            </a:r>
            <a:r>
              <a:rPr lang="en-US" sz="2400" u="sng" dirty="0"/>
              <a:t>. </a:t>
            </a:r>
            <a:r>
              <a:rPr lang="en-US" sz="2400" u="sng" dirty="0" err="1"/>
              <a:t>Traffic</a:t>
            </a:r>
            <a:r>
              <a:rPr lang="en-US" sz="2400" u="sng" dirty="0"/>
              <a:t> measurement with a roadside vision system - individual tracking of overlapped vehicles. In Proceedings of the 13th International Conference on Pattern Recognition, pages 859–864, 1996</a:t>
            </a:r>
          </a:p>
          <a:p>
            <a:pPr algn="just">
              <a:buFont typeface="Wingdings" panose="05000000000000000000" pitchFamily="2" charset="2"/>
              <a:buChar char="Ø"/>
            </a:pPr>
            <a:r>
              <a:rPr lang="en-US" sz="2400" u="sng" dirty="0"/>
              <a:t>M. </a:t>
            </a:r>
            <a:r>
              <a:rPr lang="en-US" sz="2400" u="sng" dirty="0" err="1"/>
              <a:t>Betke</a:t>
            </a:r>
            <a:r>
              <a:rPr lang="en-US" sz="2400" u="sng" dirty="0"/>
              <a:t>, E. </a:t>
            </a:r>
            <a:r>
              <a:rPr lang="en-US" sz="2400" u="sng" dirty="0" err="1"/>
              <a:t>Haritaoglu</a:t>
            </a:r>
            <a:r>
              <a:rPr lang="en-US" sz="2400" u="sng" dirty="0"/>
              <a:t>, and L. S. Davis. </a:t>
            </a:r>
            <a:r>
              <a:rPr lang="en-US" sz="2400" u="sng" dirty="0" err="1"/>
              <a:t>Realtime</a:t>
            </a:r>
            <a:r>
              <a:rPr lang="en-US" sz="2400" u="sng" dirty="0"/>
              <a:t> multiple vehicle detection and tracking from a moving vehicle. Machine Vision and Applications, 12(2):69–83, 2000</a:t>
            </a:r>
          </a:p>
          <a:p>
            <a:pPr algn="just">
              <a:buFont typeface="Wingdings" panose="05000000000000000000" pitchFamily="2" charset="2"/>
              <a:buChar char="Ø"/>
            </a:pPr>
            <a:r>
              <a:rPr lang="en-IN" sz="2400" u="sng" dirty="0"/>
              <a:t>M. Arai, A. </a:t>
            </a:r>
            <a:r>
              <a:rPr lang="en-IN" sz="2400" u="sng" dirty="0" err="1"/>
              <a:t>Otuki</a:t>
            </a:r>
            <a:r>
              <a:rPr lang="en-IN" sz="2400" u="sng" dirty="0"/>
              <a:t>, K. </a:t>
            </a:r>
            <a:r>
              <a:rPr lang="en-IN" sz="2400" u="sng" dirty="0" err="1"/>
              <a:t>Nakamiira</a:t>
            </a:r>
            <a:r>
              <a:rPr lang="en-IN" sz="2400" u="sng" dirty="0"/>
              <a:t>, H. Inoue, Y. Satoh, T. </a:t>
            </a:r>
            <a:r>
              <a:rPr lang="en-IN" sz="2400" u="sng" dirty="0" err="1"/>
              <a:t>Iiitamura</a:t>
            </a:r>
            <a:r>
              <a:rPr lang="en-IN" sz="2400" u="sng" dirty="0"/>
              <a:t>, and Y. </a:t>
            </a:r>
            <a:r>
              <a:rPr lang="en-IN" sz="2400" u="sng" dirty="0" err="1"/>
              <a:t>Kohayashi</a:t>
            </a:r>
            <a:r>
              <a:rPr lang="en-IN" sz="2400" u="sng" dirty="0"/>
              <a:t>. Intelligent. monitoring system based on neural network </a:t>
            </a:r>
            <a:r>
              <a:rPr lang="en-IN" sz="2400" u="sng" dirty="0" err="1"/>
              <a:t>t,heory</a:t>
            </a:r>
            <a:r>
              <a:rPr lang="en-IN" sz="2400" u="sng" dirty="0"/>
              <a:t> and image processing. Proc. ITS’95 Yoboha.ma, vol. 1:170-173, 1995</a:t>
            </a:r>
          </a:p>
        </p:txBody>
      </p:sp>
    </p:spTree>
    <p:extLst>
      <p:ext uri="{BB962C8B-B14F-4D97-AF65-F5344CB8AC3E}">
        <p14:creationId xmlns:p14="http://schemas.microsoft.com/office/powerpoint/2010/main" val="967101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F37A90-5657-B268-335C-EC136628AB28}"/>
              </a:ext>
            </a:extLst>
          </p:cNvPr>
          <p:cNvSpPr>
            <a:spLocks noGrp="1"/>
          </p:cNvSpPr>
          <p:nvPr>
            <p:ph idx="1"/>
          </p:nvPr>
        </p:nvSpPr>
        <p:spPr>
          <a:xfrm>
            <a:off x="838200" y="585926"/>
            <a:ext cx="10515600" cy="5591037"/>
          </a:xfrm>
        </p:spPr>
        <p:txBody>
          <a:bodyPr>
            <a:normAutofit lnSpcReduction="10000"/>
          </a:bodyPr>
          <a:lstStyle/>
          <a:p>
            <a:pPr>
              <a:buFont typeface="Wingdings" panose="05000000000000000000" pitchFamily="2" charset="2"/>
              <a:buChar char="Ø"/>
            </a:pPr>
            <a:r>
              <a:rPr lang="en-US" sz="2400" u="sng" dirty="0"/>
              <a:t>Adnan, Muhammad </a:t>
            </a:r>
            <a:r>
              <a:rPr lang="en-US" sz="2400" u="sng" dirty="0" err="1"/>
              <a:t>Akram</a:t>
            </a:r>
            <a:r>
              <a:rPr lang="en-US" sz="2400" u="sng" dirty="0"/>
              <a:t>, </a:t>
            </a:r>
            <a:r>
              <a:rPr lang="en-US" sz="2400" u="sng" dirty="0" err="1"/>
              <a:t>Norliana</a:t>
            </a:r>
            <a:r>
              <a:rPr lang="en-US" sz="2400" u="sng" dirty="0"/>
              <a:t> </a:t>
            </a:r>
            <a:r>
              <a:rPr lang="en-US" sz="2400" u="sng" dirty="0" err="1"/>
              <a:t>Sulaiman</a:t>
            </a:r>
            <a:r>
              <a:rPr lang="en-US" sz="2400" u="sng" dirty="0"/>
              <a:t>, Nor Izzah Zainuddin, and Tuan </a:t>
            </a:r>
            <a:r>
              <a:rPr lang="en-US" sz="2400" u="sng" dirty="0" err="1"/>
              <a:t>Badrul</a:t>
            </a:r>
            <a:r>
              <a:rPr lang="en-US" sz="2400" u="sng" dirty="0"/>
              <a:t> </a:t>
            </a:r>
            <a:r>
              <a:rPr lang="en-US" sz="2400" u="sng" dirty="0" err="1"/>
              <a:t>Hisyam</a:t>
            </a:r>
            <a:r>
              <a:rPr lang="en-US" sz="2400" u="sng" dirty="0"/>
              <a:t> Tuan </a:t>
            </a:r>
            <a:r>
              <a:rPr lang="en-US" sz="2400" u="sng" dirty="0" err="1"/>
              <a:t>Besar</a:t>
            </a:r>
            <a:r>
              <a:rPr lang="en-US" sz="2400" u="sng" dirty="0"/>
              <a:t>. "Vehicle speed measurement technique using various speed detection instrumentation." In Business Engineering and Industrial Applications Colloquium (BEIAC), 2013 IEEE, pp. 668-672. IEEE, 2013</a:t>
            </a:r>
          </a:p>
          <a:p>
            <a:pPr>
              <a:buFont typeface="Wingdings" panose="05000000000000000000" pitchFamily="2" charset="2"/>
              <a:buChar char="Ø"/>
            </a:pPr>
            <a:r>
              <a:rPr lang="en-US" sz="2400" u="sng" dirty="0"/>
              <a:t>Chen, </a:t>
            </a:r>
            <a:r>
              <a:rPr lang="en-US" sz="2400" u="sng" dirty="0" err="1"/>
              <a:t>Peijiang</a:t>
            </a:r>
            <a:r>
              <a:rPr lang="en-US" sz="2400" u="sng" dirty="0"/>
              <a:t>. "Moving object detection based on background extraction." In Computer Network and Multimedia Technology, 2009. CNMT 2009. International Symposium on, pp. 1-4. IEEE, 2009.</a:t>
            </a:r>
          </a:p>
          <a:p>
            <a:pPr>
              <a:buFont typeface="Wingdings" panose="05000000000000000000" pitchFamily="2" charset="2"/>
              <a:buChar char="Ø"/>
            </a:pPr>
            <a:r>
              <a:rPr lang="en-US" sz="2400" u="sng" dirty="0"/>
              <a:t>Dailey, Daniel J., Fritz W. Cathey, and </a:t>
            </a:r>
            <a:r>
              <a:rPr lang="en-US" sz="2400" u="sng" dirty="0" err="1"/>
              <a:t>Suree</a:t>
            </a:r>
            <a:r>
              <a:rPr lang="en-US" sz="2400" u="sng" dirty="0"/>
              <a:t> </a:t>
            </a:r>
            <a:r>
              <a:rPr lang="en-US" sz="2400" u="sng" dirty="0" err="1"/>
              <a:t>Pumrin</a:t>
            </a:r>
            <a:r>
              <a:rPr lang="en-US" sz="2400" u="sng" dirty="0"/>
              <a:t>. "An algorithm to estimate mean traffic speed using uncalibrated cameras." IEEE Transactions on Intelligent Transportation Systems 1, no. 2 (2000): 98-107. </a:t>
            </a:r>
          </a:p>
          <a:p>
            <a:pPr>
              <a:buFont typeface="Wingdings" panose="05000000000000000000" pitchFamily="2" charset="2"/>
              <a:buChar char="Ø"/>
            </a:pPr>
            <a:r>
              <a:rPr lang="en-US" sz="2400" u="sng" dirty="0"/>
              <a:t> </a:t>
            </a:r>
            <a:r>
              <a:rPr lang="en-US" sz="2400" u="sng" dirty="0" err="1"/>
              <a:t>Madasu</a:t>
            </a:r>
            <a:r>
              <a:rPr lang="en-US" sz="2400" u="sng" dirty="0"/>
              <a:t>, Vamsi Krishna, and </a:t>
            </a:r>
            <a:r>
              <a:rPr lang="en-US" sz="2400" u="sng" dirty="0" err="1"/>
              <a:t>Madasu</a:t>
            </a:r>
            <a:r>
              <a:rPr lang="en-US" sz="2400" u="sng" dirty="0"/>
              <a:t> </a:t>
            </a:r>
            <a:r>
              <a:rPr lang="en-US" sz="2400" u="sng" dirty="0" err="1"/>
              <a:t>Hanmandlu</a:t>
            </a:r>
            <a:r>
              <a:rPr lang="en-US" sz="2400" u="sng" dirty="0"/>
              <a:t>. "Estimation of vehicle speed by motion tracking on image sequences." In Intelligent Vehicles Symposium (IV), 2010 IEEE, pp. 185-190. IEEE, 2010. </a:t>
            </a:r>
          </a:p>
          <a:p>
            <a:pPr>
              <a:buFont typeface="Wingdings" panose="05000000000000000000" pitchFamily="2" charset="2"/>
              <a:buChar char="Ø"/>
            </a:pPr>
            <a:r>
              <a:rPr lang="en-US" sz="2400" u="sng" dirty="0" err="1"/>
              <a:t>Madasu</a:t>
            </a:r>
            <a:r>
              <a:rPr lang="en-US" sz="2400" u="sng" dirty="0"/>
              <a:t>, Vamsi Krishna, and </a:t>
            </a:r>
            <a:r>
              <a:rPr lang="en-US" sz="2400" u="sng" dirty="0" err="1"/>
              <a:t>Madasu</a:t>
            </a:r>
            <a:r>
              <a:rPr lang="en-US" sz="2400" u="sng" dirty="0"/>
              <a:t> </a:t>
            </a:r>
            <a:r>
              <a:rPr lang="en-US" sz="2400" u="sng" dirty="0" err="1"/>
              <a:t>Hanmandlu</a:t>
            </a:r>
            <a:r>
              <a:rPr lang="en-US" sz="2400" u="sng" dirty="0"/>
              <a:t>. "Estimation of vehicle speed by motion tracking on image sequences." In Intelligent Vehicles Symposium (IV), 2010 IEEE, pp. 185-190. IEEE, 2010.</a:t>
            </a:r>
          </a:p>
        </p:txBody>
      </p:sp>
    </p:spTree>
    <p:extLst>
      <p:ext uri="{BB962C8B-B14F-4D97-AF65-F5344CB8AC3E}">
        <p14:creationId xmlns:p14="http://schemas.microsoft.com/office/powerpoint/2010/main" val="300639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1233199" y="-18687"/>
            <a:ext cx="9392507" cy="798944"/>
          </a:xfrm>
          <a:prstGeom prst="round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9" name="Rounded Rectangle 8"/>
          <p:cNvSpPr/>
          <p:nvPr/>
        </p:nvSpPr>
        <p:spPr>
          <a:xfrm>
            <a:off x="1524000" y="922075"/>
            <a:ext cx="3105015" cy="1494088"/>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endParaRPr lang="en-US" sz="818" dirty="0"/>
          </a:p>
        </p:txBody>
      </p:sp>
      <p:sp>
        <p:nvSpPr>
          <p:cNvPr id="11" name="Rounded Rectangle 10"/>
          <p:cNvSpPr/>
          <p:nvPr/>
        </p:nvSpPr>
        <p:spPr>
          <a:xfrm>
            <a:off x="2374519" y="758902"/>
            <a:ext cx="1123755" cy="352657"/>
          </a:xfrm>
          <a:prstGeom prst="roundRect">
            <a:avLst>
              <a:gd name="adj" fmla="val 11632"/>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14" name="Rounded Rectangle 13"/>
          <p:cNvSpPr/>
          <p:nvPr/>
        </p:nvSpPr>
        <p:spPr>
          <a:xfrm>
            <a:off x="1545924" y="2813323"/>
            <a:ext cx="3107237" cy="1766455"/>
          </a:xfrm>
          <a:prstGeom prst="roundRect">
            <a:avLst/>
          </a:prstGeom>
          <a:solidFill>
            <a:schemeClr val="accent1">
              <a:lumMod val="20000"/>
              <a:lumOff val="8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dirty="0"/>
          </a:p>
        </p:txBody>
      </p:sp>
      <p:sp>
        <p:nvSpPr>
          <p:cNvPr id="15" name="Rounded Rectangle 14"/>
          <p:cNvSpPr/>
          <p:nvPr/>
        </p:nvSpPr>
        <p:spPr>
          <a:xfrm>
            <a:off x="2374519" y="2645510"/>
            <a:ext cx="1296936" cy="40297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23" name="TextBox 22"/>
          <p:cNvSpPr txBox="1"/>
          <p:nvPr/>
        </p:nvSpPr>
        <p:spPr>
          <a:xfrm>
            <a:off x="2031104" y="863414"/>
            <a:ext cx="1870364" cy="186569"/>
          </a:xfrm>
          <a:prstGeom prst="rect">
            <a:avLst/>
          </a:prstGeom>
          <a:noFill/>
        </p:spPr>
        <p:txBody>
          <a:bodyPr wrap="square" lIns="18522" tIns="9261" rIns="18522" bIns="9261" rtlCol="0">
            <a:spAutoFit/>
          </a:bodyPr>
          <a:lstStyle/>
          <a:p>
            <a:pPr algn="ctr"/>
            <a:r>
              <a:rPr lang="en-US" sz="1091" dirty="0">
                <a:solidFill>
                  <a:schemeClr val="bg1"/>
                </a:solidFill>
                <a:latin typeface="Times New Roman" panose="02020603050405020304" pitchFamily="18" charset="0"/>
                <a:cs typeface="Times New Roman" panose="02020603050405020304" pitchFamily="18" charset="0"/>
              </a:rPr>
              <a:t>ABSTRACT</a:t>
            </a:r>
          </a:p>
        </p:txBody>
      </p:sp>
      <p:sp>
        <p:nvSpPr>
          <p:cNvPr id="52" name="TextBox 51"/>
          <p:cNvSpPr txBox="1"/>
          <p:nvPr/>
        </p:nvSpPr>
        <p:spPr>
          <a:xfrm>
            <a:off x="1938275" y="2741018"/>
            <a:ext cx="2206201" cy="186569"/>
          </a:xfrm>
          <a:prstGeom prst="rect">
            <a:avLst/>
          </a:prstGeom>
          <a:noFill/>
        </p:spPr>
        <p:txBody>
          <a:bodyPr wrap="square" lIns="18522" tIns="9261" rIns="18522" bIns="9261" rtlCol="0">
            <a:spAutoFit/>
          </a:bodyPr>
          <a:lstStyle/>
          <a:p>
            <a:pPr algn="ctr"/>
            <a:r>
              <a:rPr lang="en-US" sz="1091" dirty="0">
                <a:solidFill>
                  <a:schemeClr val="bg1"/>
                </a:solidFill>
                <a:latin typeface="Times New Roman" panose="02020603050405020304" pitchFamily="18" charset="0"/>
                <a:cs typeface="Times New Roman" panose="02020603050405020304" pitchFamily="18" charset="0"/>
              </a:rPr>
              <a:t>OBJECTIVES</a:t>
            </a:r>
          </a:p>
        </p:txBody>
      </p:sp>
      <p:sp>
        <p:nvSpPr>
          <p:cNvPr id="71" name="Rounded Rectangle 70"/>
          <p:cNvSpPr/>
          <p:nvPr/>
        </p:nvSpPr>
        <p:spPr>
          <a:xfrm>
            <a:off x="4971250" y="4747592"/>
            <a:ext cx="2528455" cy="1538642"/>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dirty="0"/>
          </a:p>
        </p:txBody>
      </p:sp>
      <p:sp>
        <p:nvSpPr>
          <p:cNvPr id="72" name="Rounded Rectangle 71"/>
          <p:cNvSpPr/>
          <p:nvPr/>
        </p:nvSpPr>
        <p:spPr>
          <a:xfrm>
            <a:off x="5437483" y="4496357"/>
            <a:ext cx="1425438" cy="36588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73" name="Rectangle 72"/>
          <p:cNvSpPr/>
          <p:nvPr/>
        </p:nvSpPr>
        <p:spPr>
          <a:xfrm>
            <a:off x="5505361" y="4544038"/>
            <a:ext cx="1289680" cy="186569"/>
          </a:xfrm>
          <a:prstGeom prst="rect">
            <a:avLst/>
          </a:prstGeom>
        </p:spPr>
        <p:txBody>
          <a:bodyPr wrap="square" lIns="18522" tIns="9261" rIns="18522" bIns="9261">
            <a:spAutoFit/>
          </a:bodyPr>
          <a:lstStyle/>
          <a:p>
            <a:pPr algn="ctr"/>
            <a:r>
              <a:rPr lang="en-US" sz="1091" dirty="0">
                <a:solidFill>
                  <a:schemeClr val="bg1"/>
                </a:solidFill>
                <a:latin typeface="Times New Roman" panose="02020603050405020304" pitchFamily="18" charset="0"/>
                <a:cs typeface="Times New Roman" panose="02020603050405020304" pitchFamily="18" charset="0"/>
              </a:rPr>
              <a:t>ADVANTAGES</a:t>
            </a:r>
          </a:p>
        </p:txBody>
      </p:sp>
      <p:sp>
        <p:nvSpPr>
          <p:cNvPr id="82" name="Rounded Rectangle 81"/>
          <p:cNvSpPr/>
          <p:nvPr/>
        </p:nvSpPr>
        <p:spPr>
          <a:xfrm>
            <a:off x="1558637" y="4883728"/>
            <a:ext cx="3082636" cy="1835727"/>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endParaRPr lang="en-US" sz="818" dirty="0">
              <a:solidFill>
                <a:schemeClr val="tx1"/>
              </a:solidFill>
            </a:endParaRPr>
          </a:p>
          <a:p>
            <a:endParaRPr lang="en-US" sz="818" dirty="0">
              <a:solidFill>
                <a:schemeClr val="tx1"/>
              </a:solidFill>
            </a:endParaRPr>
          </a:p>
          <a:p>
            <a:endParaRPr lang="en-US" sz="818" dirty="0">
              <a:solidFill>
                <a:schemeClr val="tx1"/>
              </a:solidFill>
            </a:endParaRPr>
          </a:p>
        </p:txBody>
      </p:sp>
      <p:sp>
        <p:nvSpPr>
          <p:cNvPr id="83" name="Rounded Rectangle 82"/>
          <p:cNvSpPr/>
          <p:nvPr/>
        </p:nvSpPr>
        <p:spPr>
          <a:xfrm>
            <a:off x="2216728" y="4747592"/>
            <a:ext cx="1684740" cy="4214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r>
              <a:rPr lang="en-US" sz="1091" dirty="0">
                <a:latin typeface="Times New Roman" panose="02020603050405020304" pitchFamily="18" charset="0"/>
                <a:cs typeface="Times New Roman" panose="02020603050405020304" pitchFamily="18" charset="0"/>
              </a:rPr>
              <a:t>METHODOLOGY</a:t>
            </a:r>
          </a:p>
        </p:txBody>
      </p:sp>
      <p:sp>
        <p:nvSpPr>
          <p:cNvPr id="87" name="Rounded Rectangle 86"/>
          <p:cNvSpPr/>
          <p:nvPr/>
        </p:nvSpPr>
        <p:spPr>
          <a:xfrm>
            <a:off x="7798813" y="1130341"/>
            <a:ext cx="2840182" cy="2148711"/>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endParaRPr lang="en-US" sz="818" dirty="0"/>
          </a:p>
        </p:txBody>
      </p:sp>
      <p:sp>
        <p:nvSpPr>
          <p:cNvPr id="88" name="Rounded Rectangle 87"/>
          <p:cNvSpPr/>
          <p:nvPr/>
        </p:nvSpPr>
        <p:spPr>
          <a:xfrm>
            <a:off x="8201161" y="824403"/>
            <a:ext cx="2008909" cy="47573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94" name="Rectangle 93"/>
          <p:cNvSpPr/>
          <p:nvPr/>
        </p:nvSpPr>
        <p:spPr>
          <a:xfrm>
            <a:off x="8662838" y="883052"/>
            <a:ext cx="1085555" cy="260199"/>
          </a:xfrm>
          <a:prstGeom prst="rect">
            <a:avLst/>
          </a:prstGeom>
        </p:spPr>
        <p:txBody>
          <a:bodyPr wrap="none">
            <a:spAutoFit/>
          </a:bodyPr>
          <a:lstStyle/>
          <a:p>
            <a:pPr algn="ctr"/>
            <a:r>
              <a:rPr lang="en-US" sz="1091" dirty="0">
                <a:solidFill>
                  <a:schemeClr val="bg1"/>
                </a:solidFill>
                <a:latin typeface="Times New Roman" panose="02020603050405020304" pitchFamily="18" charset="0"/>
                <a:cs typeface="Times New Roman" panose="02020603050405020304" pitchFamily="18" charset="0"/>
              </a:rPr>
              <a:t>CONCLUSION</a:t>
            </a:r>
          </a:p>
        </p:txBody>
      </p:sp>
      <p:pic>
        <p:nvPicPr>
          <p:cNvPr id="11297" name="Picture 33" descr="Jain-University-Bangalore-India-Logo - Bangalore Educational Services"/>
          <p:cNvPicPr>
            <a:picLocks noChangeAspect="1" noChangeArrowheads="1"/>
          </p:cNvPicPr>
          <p:nvPr/>
        </p:nvPicPr>
        <p:blipFill>
          <a:blip r:embed="rId2" cstate="print"/>
          <a:srcRect/>
          <a:stretch>
            <a:fillRect/>
          </a:stretch>
        </p:blipFill>
        <p:spPr bwMode="auto">
          <a:xfrm>
            <a:off x="1294275" y="147836"/>
            <a:ext cx="2944091" cy="381000"/>
          </a:xfrm>
          <a:prstGeom prst="rect">
            <a:avLst/>
          </a:prstGeom>
          <a:noFill/>
        </p:spPr>
      </p:pic>
      <p:sp>
        <p:nvSpPr>
          <p:cNvPr id="101" name="Rounded Rectangle 100"/>
          <p:cNvSpPr/>
          <p:nvPr/>
        </p:nvSpPr>
        <p:spPr>
          <a:xfrm>
            <a:off x="7954677" y="3528053"/>
            <a:ext cx="2528455" cy="1704448"/>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l"/>
            <a:endParaRPr lang="en-US" sz="818" dirty="0">
              <a:solidFill>
                <a:srgbClr val="000000"/>
              </a:solidFill>
              <a:latin typeface="Times New Roman" panose="02020603050405020304" pitchFamily="18" charset="0"/>
            </a:endParaRPr>
          </a:p>
          <a:p>
            <a:endParaRPr lang="en-US" sz="818" dirty="0">
              <a:solidFill>
                <a:srgbClr val="000000"/>
              </a:solidFill>
              <a:latin typeface="Times New Roman" panose="02020603050405020304" pitchFamily="18" charset="0"/>
            </a:endParaRPr>
          </a:p>
          <a:p>
            <a:endParaRPr lang="en-US" sz="818" dirty="0">
              <a:solidFill>
                <a:srgbClr val="000000"/>
              </a:solidFill>
              <a:latin typeface="Times New Roman" panose="02020603050405020304" pitchFamily="18" charset="0"/>
            </a:endParaRPr>
          </a:p>
          <a:p>
            <a:endParaRPr lang="en-US" sz="818" dirty="0">
              <a:solidFill>
                <a:srgbClr val="000000"/>
              </a:solidFill>
              <a:latin typeface="Times New Roman" panose="02020603050405020304" pitchFamily="18" charset="0"/>
            </a:endParaRPr>
          </a:p>
          <a:p>
            <a:endParaRPr lang="en-US" sz="818" dirty="0">
              <a:solidFill>
                <a:srgbClr val="000000"/>
              </a:solidFill>
              <a:latin typeface="Times New Roman" panose="02020603050405020304" pitchFamily="18" charset="0"/>
            </a:endParaRPr>
          </a:p>
          <a:p>
            <a:pPr algn="l"/>
            <a:endParaRPr lang="en-US" sz="818" dirty="0">
              <a:solidFill>
                <a:srgbClr val="000000"/>
              </a:solidFill>
              <a:latin typeface="Times New Roman" panose="02020603050405020304" pitchFamily="18" charset="0"/>
            </a:endParaRPr>
          </a:p>
          <a:p>
            <a:endParaRPr lang="en-US" sz="818" dirty="0">
              <a:solidFill>
                <a:srgbClr val="000000"/>
              </a:solidFill>
              <a:latin typeface="Times New Roman" panose="02020603050405020304" pitchFamily="18" charset="0"/>
            </a:endParaRPr>
          </a:p>
          <a:p>
            <a:pPr algn="ctr"/>
            <a:endParaRPr lang="en-US" sz="818" dirty="0"/>
          </a:p>
        </p:txBody>
      </p:sp>
      <p:sp>
        <p:nvSpPr>
          <p:cNvPr id="102" name="Rounded Rectangle 101"/>
          <p:cNvSpPr/>
          <p:nvPr/>
        </p:nvSpPr>
        <p:spPr>
          <a:xfrm>
            <a:off x="8369374" y="3399074"/>
            <a:ext cx="1536592" cy="4227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104" name="Rectangle 103"/>
          <p:cNvSpPr/>
          <p:nvPr/>
        </p:nvSpPr>
        <p:spPr>
          <a:xfrm>
            <a:off x="8547524" y="3460298"/>
            <a:ext cx="1316182" cy="260199"/>
          </a:xfrm>
          <a:prstGeom prst="rect">
            <a:avLst/>
          </a:prstGeom>
        </p:spPr>
        <p:txBody>
          <a:bodyPr wrap="square">
            <a:spAutoFit/>
          </a:bodyPr>
          <a:lstStyle/>
          <a:p>
            <a:pPr algn="ctr"/>
            <a:r>
              <a:rPr lang="en-US" sz="1091" dirty="0">
                <a:solidFill>
                  <a:schemeClr val="bg1"/>
                </a:solidFill>
                <a:latin typeface="Times New Roman" panose="02020603050405020304" pitchFamily="18" charset="0"/>
                <a:cs typeface="Times New Roman" panose="02020603050405020304" pitchFamily="18" charset="0"/>
              </a:rPr>
              <a:t>REFERENCE</a:t>
            </a:r>
          </a:p>
        </p:txBody>
      </p:sp>
      <p:sp>
        <p:nvSpPr>
          <p:cNvPr id="107" name="Rounded Rectangle 106"/>
          <p:cNvSpPr/>
          <p:nvPr/>
        </p:nvSpPr>
        <p:spPr>
          <a:xfrm>
            <a:off x="7793182" y="5749637"/>
            <a:ext cx="2840182" cy="969818"/>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dirty="0">
              <a:solidFill>
                <a:schemeClr val="tx1"/>
              </a:solidFill>
              <a:latin typeface="Times New Roman" panose="02020603050405020304" pitchFamily="18" charset="0"/>
              <a:cs typeface="Times New Roman" panose="02020603050405020304" pitchFamily="18" charset="0"/>
            </a:endParaRPr>
          </a:p>
        </p:txBody>
      </p:sp>
      <p:sp>
        <p:nvSpPr>
          <p:cNvPr id="141" name="Rounded Rectangle 140"/>
          <p:cNvSpPr/>
          <p:nvPr/>
        </p:nvSpPr>
        <p:spPr>
          <a:xfrm>
            <a:off x="8201161" y="5611091"/>
            <a:ext cx="1981930" cy="4225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endParaRPr lang="en-US" sz="818"/>
          </a:p>
        </p:txBody>
      </p:sp>
      <p:sp>
        <p:nvSpPr>
          <p:cNvPr id="142" name="Rectangle 141"/>
          <p:cNvSpPr/>
          <p:nvPr/>
        </p:nvSpPr>
        <p:spPr>
          <a:xfrm>
            <a:off x="8185873" y="5727659"/>
            <a:ext cx="2182091" cy="260199"/>
          </a:xfrm>
          <a:prstGeom prst="rect">
            <a:avLst/>
          </a:prstGeom>
        </p:spPr>
        <p:txBody>
          <a:bodyPr wrap="square">
            <a:spAutoFit/>
          </a:bodyPr>
          <a:lstStyle/>
          <a:p>
            <a:pPr algn="ctr"/>
            <a:r>
              <a:rPr lang="en-US" sz="1091" dirty="0">
                <a:solidFill>
                  <a:schemeClr val="bg1"/>
                </a:solidFill>
              </a:rPr>
              <a:t>PARTICIPANT DETAILS</a:t>
            </a:r>
          </a:p>
        </p:txBody>
      </p:sp>
      <p:sp>
        <p:nvSpPr>
          <p:cNvPr id="2" name="TextBox 1">
            <a:extLst>
              <a:ext uri="{FF2B5EF4-FFF2-40B4-BE49-F238E27FC236}">
                <a16:creationId xmlns:a16="http://schemas.microsoft.com/office/drawing/2014/main" id="{294DC122-D9E0-4F6F-B71B-3F721F25C427}"/>
              </a:ext>
            </a:extLst>
          </p:cNvPr>
          <p:cNvSpPr txBox="1"/>
          <p:nvPr/>
        </p:nvSpPr>
        <p:spPr>
          <a:xfrm>
            <a:off x="1627145" y="5232501"/>
            <a:ext cx="3001871" cy="1602746"/>
          </a:xfrm>
          <a:prstGeom prst="rect">
            <a:avLst/>
          </a:prstGeom>
          <a:noFill/>
        </p:spPr>
        <p:txBody>
          <a:bodyPr wrap="square" rtlCol="0">
            <a:spAutoFit/>
          </a:bodyPr>
          <a:lstStyle/>
          <a:p>
            <a:r>
              <a:rPr lang="en-US" sz="818" dirty="0">
                <a:latin typeface="Times New Roman" panose="02020603050405020304" pitchFamily="18" charset="0"/>
                <a:cs typeface="Times New Roman" panose="02020603050405020304" pitchFamily="18" charset="0"/>
              </a:rPr>
              <a:t>Haar Cascade: It is an Object Detection Algorithm used to identify faces in an image or a real time video. The algorithm uses edge or line detection. The algorithm is given a lot of positive images consisting of faces, and a lot of negative images not consisting of any face to train on them. The models stored in XML files.</a:t>
            </a:r>
          </a:p>
          <a:p>
            <a:endParaRPr lang="en-US" sz="818" dirty="0">
              <a:latin typeface="Times New Roman" panose="02020603050405020304" pitchFamily="18" charset="0"/>
              <a:cs typeface="Times New Roman" panose="02020603050405020304" pitchFamily="18" charset="0"/>
            </a:endParaRPr>
          </a:p>
          <a:p>
            <a:r>
              <a:rPr lang="en-US" sz="818" dirty="0">
                <a:latin typeface="Times New Roman" panose="02020603050405020304" pitchFamily="18" charset="0"/>
                <a:cs typeface="Times New Roman" panose="02020603050405020304" pitchFamily="18" charset="0"/>
              </a:rPr>
              <a:t>OpenCV: OpenCV is the huge open-source library for the computer vision, machine learning, and image processing and now it plays a major role in real-time operation which is very important in today’s systems. By using it, one can process images and videos to identify objects, faces, or even handwriting of a human</a:t>
            </a:r>
          </a:p>
          <a:p>
            <a:endParaRPr lang="en-IN" sz="818" dirty="0">
              <a:latin typeface="Times New Roman" panose="02020603050405020304" pitchFamily="18" charset="0"/>
              <a:cs typeface="Times New Roman" panose="02020603050405020304" pitchFamily="18" charset="0"/>
            </a:endParaRPr>
          </a:p>
        </p:txBody>
      </p:sp>
      <p:sp>
        <p:nvSpPr>
          <p:cNvPr id="29" name="TextBox 28">
            <a:extLst>
              <a:ext uri="{FF2B5EF4-FFF2-40B4-BE49-F238E27FC236}">
                <a16:creationId xmlns:a16="http://schemas.microsoft.com/office/drawing/2014/main" id="{19D44646-81D0-4AF6-9AA0-DB6AC808D570}"/>
              </a:ext>
            </a:extLst>
          </p:cNvPr>
          <p:cNvSpPr txBox="1"/>
          <p:nvPr/>
        </p:nvSpPr>
        <p:spPr>
          <a:xfrm>
            <a:off x="4455604" y="196341"/>
            <a:ext cx="6063975" cy="344069"/>
          </a:xfrm>
          <a:prstGeom prst="rect">
            <a:avLst/>
          </a:prstGeom>
          <a:noFill/>
        </p:spPr>
        <p:txBody>
          <a:bodyPr wrap="square" rtlCol="0">
            <a:spAutoFit/>
          </a:bodyPr>
          <a:lstStyle/>
          <a:p>
            <a:r>
              <a:rPr lang="en-IN" sz="1636" dirty="0">
                <a:solidFill>
                  <a:schemeClr val="bg2">
                    <a:lumMod val="10000"/>
                  </a:schemeClr>
                </a:solidFill>
                <a:latin typeface="Arial" panose="020B0604020202020204" pitchFamily="34" charset="0"/>
                <a:cs typeface="Arial" panose="020B0604020202020204" pitchFamily="34" charset="0"/>
              </a:rPr>
              <a:t>Speed </a:t>
            </a:r>
            <a:r>
              <a:rPr lang="en-IN" sz="1636">
                <a:solidFill>
                  <a:schemeClr val="bg2">
                    <a:lumMod val="10000"/>
                  </a:schemeClr>
                </a:solidFill>
                <a:latin typeface="Arial" panose="020B0604020202020204" pitchFamily="34" charset="0"/>
                <a:cs typeface="Arial" panose="020B0604020202020204" pitchFamily="34" charset="0"/>
              </a:rPr>
              <a:t>Detection of </a:t>
            </a:r>
            <a:r>
              <a:rPr lang="en-IN" sz="1636" dirty="0">
                <a:solidFill>
                  <a:schemeClr val="bg2">
                    <a:lumMod val="10000"/>
                  </a:schemeClr>
                </a:solidFill>
                <a:latin typeface="Arial" panose="020B0604020202020204" pitchFamily="34" charset="0"/>
                <a:cs typeface="Arial" panose="020B0604020202020204" pitchFamily="34" charset="0"/>
              </a:rPr>
              <a:t>Vehicle Using Machine Learning Algorithm</a:t>
            </a:r>
            <a:endParaRPr lang="en-IN" sz="818" dirty="0"/>
          </a:p>
        </p:txBody>
      </p:sp>
      <p:sp>
        <p:nvSpPr>
          <p:cNvPr id="30" name="Rounded Rectangle 86">
            <a:extLst>
              <a:ext uri="{FF2B5EF4-FFF2-40B4-BE49-F238E27FC236}">
                <a16:creationId xmlns:a16="http://schemas.microsoft.com/office/drawing/2014/main" id="{756E2ABE-11E4-48E5-81C6-B082225DAE8A}"/>
              </a:ext>
            </a:extLst>
          </p:cNvPr>
          <p:cNvSpPr/>
          <p:nvPr/>
        </p:nvSpPr>
        <p:spPr>
          <a:xfrm>
            <a:off x="4836834" y="1113048"/>
            <a:ext cx="2840182" cy="3237217"/>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r>
              <a:rPr lang="en-US" sz="818">
                <a:solidFill>
                  <a:schemeClr val="tx1"/>
                </a:solidFill>
                <a:latin typeface="Times New Roman" panose="02020603050405020304" pitchFamily="18" charset="0"/>
                <a:cs typeface="Times New Roman" panose="02020603050405020304" pitchFamily="18" charset="0"/>
              </a:rPr>
              <a:t>PICTURES / DIAGRAM </a:t>
            </a:r>
            <a:endParaRPr lang="en-US" sz="818" dirty="0">
              <a:solidFill>
                <a:schemeClr val="tx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FD69468-C2B3-7908-AAF1-ADD3157B0B16}"/>
              </a:ext>
            </a:extLst>
          </p:cNvPr>
          <p:cNvPicPr>
            <a:picLocks noChangeAspect="1"/>
          </p:cNvPicPr>
          <p:nvPr/>
        </p:nvPicPr>
        <p:blipFill>
          <a:blip r:embed="rId3"/>
          <a:stretch>
            <a:fillRect/>
          </a:stretch>
        </p:blipFill>
        <p:spPr>
          <a:xfrm>
            <a:off x="5104451" y="1275773"/>
            <a:ext cx="2269378" cy="1710245"/>
          </a:xfrm>
          <a:prstGeom prst="rect">
            <a:avLst/>
          </a:prstGeom>
        </p:spPr>
      </p:pic>
      <p:pic>
        <p:nvPicPr>
          <p:cNvPr id="10" name="Picture 9">
            <a:extLst>
              <a:ext uri="{FF2B5EF4-FFF2-40B4-BE49-F238E27FC236}">
                <a16:creationId xmlns:a16="http://schemas.microsoft.com/office/drawing/2014/main" id="{73E7353E-D1FA-94C9-FC60-F5C59180508D}"/>
              </a:ext>
            </a:extLst>
          </p:cNvPr>
          <p:cNvPicPr>
            <a:picLocks noChangeAspect="1"/>
          </p:cNvPicPr>
          <p:nvPr/>
        </p:nvPicPr>
        <p:blipFill>
          <a:blip r:embed="rId4"/>
          <a:stretch>
            <a:fillRect/>
          </a:stretch>
        </p:blipFill>
        <p:spPr>
          <a:xfrm>
            <a:off x="5199811" y="3102416"/>
            <a:ext cx="2177700" cy="1164953"/>
          </a:xfrm>
          <a:prstGeom prst="rect">
            <a:avLst/>
          </a:prstGeom>
        </p:spPr>
      </p:pic>
      <p:sp>
        <p:nvSpPr>
          <p:cNvPr id="36" name="TextBox 35">
            <a:extLst>
              <a:ext uri="{FF2B5EF4-FFF2-40B4-BE49-F238E27FC236}">
                <a16:creationId xmlns:a16="http://schemas.microsoft.com/office/drawing/2014/main" id="{2F6F1177-444F-F1F5-6CD1-056BF1011787}"/>
              </a:ext>
            </a:extLst>
          </p:cNvPr>
          <p:cNvSpPr txBox="1"/>
          <p:nvPr/>
        </p:nvSpPr>
        <p:spPr>
          <a:xfrm>
            <a:off x="1521778" y="1060026"/>
            <a:ext cx="3107237" cy="1476879"/>
          </a:xfrm>
          <a:prstGeom prst="rect">
            <a:avLst/>
          </a:prstGeom>
          <a:noFill/>
        </p:spPr>
        <p:txBody>
          <a:bodyPr wrap="square" rtlCol="0">
            <a:spAutoFit/>
          </a:bodyPr>
          <a:lstStyle/>
          <a:p>
            <a:r>
              <a:rPr lang="en-US" sz="818" dirty="0">
                <a:latin typeface="Times New Roman" panose="02020603050405020304" pitchFamily="18" charset="0"/>
                <a:cs typeface="Times New Roman" panose="02020603050405020304" pitchFamily="18" charset="0"/>
              </a:rPr>
              <a:t>Object Detection is related to Computer Vision. Object detection enables detecting every instance of objects in images and videos. It identifies the feature of Images that generates an intelligent understanding of images just like human vision works.. The traditional model detects a certain object in images. Vehicle detection and tracking is one of the main components of the smart traffic concept. Without having a proper knowledge of traffic flows we cannot plan and develop modern city. CCTV camera or surveillance is a source of traffic information which can be used to discover many information technology solutions, including ML algorithm. </a:t>
            </a:r>
          </a:p>
          <a:p>
            <a:endParaRPr lang="en-IN" sz="818" dirty="0">
              <a:latin typeface="Times New Roman" panose="02020603050405020304" pitchFamily="18" charset="0"/>
              <a:cs typeface="Times New Roman" panose="02020603050405020304" pitchFamily="18" charset="0"/>
            </a:endParaRPr>
          </a:p>
        </p:txBody>
      </p:sp>
      <p:sp>
        <p:nvSpPr>
          <p:cNvPr id="38" name="TextBox 37">
            <a:extLst>
              <a:ext uri="{FF2B5EF4-FFF2-40B4-BE49-F238E27FC236}">
                <a16:creationId xmlns:a16="http://schemas.microsoft.com/office/drawing/2014/main" id="{76380785-7FFA-362B-1501-7E8AEEBD9D7D}"/>
              </a:ext>
            </a:extLst>
          </p:cNvPr>
          <p:cNvSpPr txBox="1"/>
          <p:nvPr/>
        </p:nvSpPr>
        <p:spPr>
          <a:xfrm>
            <a:off x="1627145" y="3258889"/>
            <a:ext cx="2828460" cy="721672"/>
          </a:xfrm>
          <a:prstGeom prst="rect">
            <a:avLst/>
          </a:prstGeom>
          <a:noFill/>
        </p:spPr>
        <p:txBody>
          <a:bodyPr wrap="square" rtlCol="0">
            <a:spAutoFit/>
          </a:bodyPr>
          <a:lstStyle/>
          <a:p>
            <a:pPr marL="129873" indent="-129873">
              <a:buFont typeface="Arial" panose="020B0604020202020204" pitchFamily="34" charset="0"/>
              <a:buChar char="•"/>
            </a:pPr>
            <a:r>
              <a:rPr lang="en-US" sz="818" dirty="0">
                <a:latin typeface="Times New Roman" panose="02020603050405020304" pitchFamily="18" charset="0"/>
                <a:cs typeface="Times New Roman" panose="02020603050405020304" pitchFamily="18" charset="0"/>
              </a:rPr>
              <a:t>To design an automated over speed detection system.</a:t>
            </a:r>
          </a:p>
          <a:p>
            <a:endParaRPr lang="en-US" sz="818" dirty="0">
              <a:latin typeface="Times New Roman" panose="02020603050405020304" pitchFamily="18" charset="0"/>
              <a:cs typeface="Times New Roman" panose="02020603050405020304" pitchFamily="18" charset="0"/>
            </a:endParaRPr>
          </a:p>
          <a:p>
            <a:pPr marL="129873" indent="-129873">
              <a:buFont typeface="Arial" panose="020B0604020202020204" pitchFamily="34" charset="0"/>
              <a:buChar char="•"/>
            </a:pPr>
            <a:r>
              <a:rPr lang="en-US" sz="818" dirty="0">
                <a:latin typeface="Times New Roman" panose="02020603050405020304" pitchFamily="18" charset="0"/>
                <a:cs typeface="Times New Roman" panose="02020603050405020304" pitchFamily="18" charset="0"/>
              </a:rPr>
              <a:t>To create a system that would notify traffic police with details of an over speeding vehicle.</a:t>
            </a:r>
          </a:p>
          <a:p>
            <a:endParaRPr lang="en-IN" sz="818"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7191D873-2A66-50B6-76B6-8F63309E8D3F}"/>
              </a:ext>
            </a:extLst>
          </p:cNvPr>
          <p:cNvSpPr txBox="1"/>
          <p:nvPr/>
        </p:nvSpPr>
        <p:spPr>
          <a:xfrm>
            <a:off x="7918229" y="1592179"/>
            <a:ext cx="2601350" cy="1351011"/>
          </a:xfrm>
          <a:prstGeom prst="rect">
            <a:avLst/>
          </a:prstGeom>
          <a:noFill/>
        </p:spPr>
        <p:txBody>
          <a:bodyPr wrap="square" rtlCol="0">
            <a:spAutoFit/>
          </a:bodyPr>
          <a:lstStyle/>
          <a:p>
            <a:r>
              <a:rPr lang="en-US" sz="818" dirty="0">
                <a:latin typeface="Times New Roman" panose="02020603050405020304" pitchFamily="18" charset="0"/>
                <a:cs typeface="Times New Roman" panose="02020603050405020304" pitchFamily="18" charset="0"/>
              </a:rPr>
              <a:t>Speed estimation plays vital role in Intelligent Traffic System (ITS) which can be done by using machine learning. It is more systematic or well organized and cheap or low-budget than conventional technique without using machine learning, for example: Police uses speed radar and manual inspection which is energy consuming. So, implementing this technology it can be helpful to reduce man power. As well as It can become more effective and reliable </a:t>
            </a:r>
          </a:p>
          <a:p>
            <a:endParaRPr lang="en-IN" sz="818" dirty="0">
              <a:latin typeface="Times New Roman" panose="02020603050405020304" pitchFamily="18" charset="0"/>
              <a:cs typeface="Times New Roman" panose="02020603050405020304" pitchFamily="18" charset="0"/>
            </a:endParaRPr>
          </a:p>
        </p:txBody>
      </p:sp>
      <p:sp>
        <p:nvSpPr>
          <p:cNvPr id="41" name="Rounded Rectangle 87">
            <a:extLst>
              <a:ext uri="{FF2B5EF4-FFF2-40B4-BE49-F238E27FC236}">
                <a16:creationId xmlns:a16="http://schemas.microsoft.com/office/drawing/2014/main" id="{F5B5B9D4-5ADD-3324-53F6-10EE1D45276D}"/>
              </a:ext>
            </a:extLst>
          </p:cNvPr>
          <p:cNvSpPr/>
          <p:nvPr/>
        </p:nvSpPr>
        <p:spPr>
          <a:xfrm>
            <a:off x="5278810" y="883052"/>
            <a:ext cx="1870364" cy="3425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18522" tIns="9261" rIns="18522" bIns="9261" rtlCol="0" anchor="ctr"/>
          <a:lstStyle/>
          <a:p>
            <a:pPr algn="ctr"/>
            <a:r>
              <a:rPr lang="en-US" sz="1091" dirty="0">
                <a:solidFill>
                  <a:schemeClr val="bg1"/>
                </a:solidFill>
                <a:latin typeface="Times New Roman" panose="02020603050405020304" pitchFamily="18" charset="0"/>
                <a:cs typeface="Times New Roman" panose="02020603050405020304" pitchFamily="18" charset="0"/>
              </a:rPr>
              <a:t>Images</a:t>
            </a:r>
          </a:p>
        </p:txBody>
      </p:sp>
      <p:sp>
        <p:nvSpPr>
          <p:cNvPr id="42" name="TextBox 41">
            <a:extLst>
              <a:ext uri="{FF2B5EF4-FFF2-40B4-BE49-F238E27FC236}">
                <a16:creationId xmlns:a16="http://schemas.microsoft.com/office/drawing/2014/main" id="{8567D5C2-46AB-CDF3-14EE-9424FF171613}"/>
              </a:ext>
            </a:extLst>
          </p:cNvPr>
          <p:cNvSpPr txBox="1"/>
          <p:nvPr/>
        </p:nvSpPr>
        <p:spPr>
          <a:xfrm>
            <a:off x="4993224" y="5113473"/>
            <a:ext cx="2645026" cy="973408"/>
          </a:xfrm>
          <a:prstGeom prst="rect">
            <a:avLst/>
          </a:prstGeom>
          <a:noFill/>
        </p:spPr>
        <p:txBody>
          <a:bodyPr wrap="square" rtlCol="0">
            <a:spAutoFit/>
          </a:bodyPr>
          <a:lstStyle/>
          <a:p>
            <a:pPr marL="129873" indent="-129873">
              <a:buFont typeface="Arial" panose="020B0604020202020204" pitchFamily="34" charset="0"/>
              <a:buChar char="•"/>
            </a:pPr>
            <a:r>
              <a:rPr lang="en-US" sz="818" dirty="0">
                <a:latin typeface="Times New Roman" panose="02020603050405020304" pitchFamily="18" charset="0"/>
                <a:cs typeface="Times New Roman" panose="02020603050405020304" pitchFamily="18" charset="0"/>
              </a:rPr>
              <a:t>Smart traffic management</a:t>
            </a:r>
          </a:p>
          <a:p>
            <a:endParaRPr lang="en-US" sz="818" dirty="0">
              <a:latin typeface="Times New Roman" panose="02020603050405020304" pitchFamily="18" charset="0"/>
              <a:cs typeface="Times New Roman" panose="02020603050405020304" pitchFamily="18" charset="0"/>
            </a:endParaRPr>
          </a:p>
          <a:p>
            <a:pPr marL="129873" indent="-129873">
              <a:buFont typeface="Arial" panose="020B0604020202020204" pitchFamily="34" charset="0"/>
              <a:buChar char="•"/>
            </a:pPr>
            <a:r>
              <a:rPr lang="en-IN" sz="818" dirty="0">
                <a:latin typeface="Times New Roman" panose="02020603050405020304" pitchFamily="18" charset="0"/>
                <a:cs typeface="Times New Roman" panose="02020603050405020304" pitchFamily="18" charset="0"/>
              </a:rPr>
              <a:t>Reduce manpower</a:t>
            </a:r>
          </a:p>
          <a:p>
            <a:pPr marL="129873" indent="-129873">
              <a:buFont typeface="Arial" panose="020B0604020202020204" pitchFamily="34" charset="0"/>
              <a:buChar char="•"/>
            </a:pPr>
            <a:endParaRPr lang="en-IN" sz="818" dirty="0">
              <a:latin typeface="Times New Roman" panose="02020603050405020304" pitchFamily="18" charset="0"/>
              <a:cs typeface="Times New Roman" panose="02020603050405020304" pitchFamily="18" charset="0"/>
            </a:endParaRPr>
          </a:p>
          <a:p>
            <a:pPr marL="129873" indent="-129873">
              <a:buFont typeface="Arial" panose="020B0604020202020204" pitchFamily="34" charset="0"/>
              <a:buChar char="•"/>
            </a:pPr>
            <a:r>
              <a:rPr lang="en-US" sz="818" dirty="0">
                <a:latin typeface="Times New Roman" panose="02020603050405020304" pitchFamily="18" charset="0"/>
                <a:cs typeface="Times New Roman" panose="02020603050405020304" pitchFamily="18" charset="0"/>
              </a:rPr>
              <a:t>It is more efficient and economical than conventional technique</a:t>
            </a:r>
            <a:endParaRPr lang="en-IN" sz="818" dirty="0">
              <a:latin typeface="Times New Roman" panose="02020603050405020304" pitchFamily="18" charset="0"/>
              <a:cs typeface="Times New Roman" panose="02020603050405020304" pitchFamily="18" charset="0"/>
            </a:endParaRPr>
          </a:p>
          <a:p>
            <a:endParaRPr lang="en-IN" sz="818"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9EE8C1AD-FA7E-EE79-15EE-6F98E8CB4035}"/>
              </a:ext>
            </a:extLst>
          </p:cNvPr>
          <p:cNvSpPr txBox="1"/>
          <p:nvPr/>
        </p:nvSpPr>
        <p:spPr>
          <a:xfrm>
            <a:off x="8006993" y="3889595"/>
            <a:ext cx="2476139" cy="1476879"/>
          </a:xfrm>
          <a:prstGeom prst="rect">
            <a:avLst/>
          </a:prstGeom>
          <a:noFill/>
        </p:spPr>
        <p:txBody>
          <a:bodyPr wrap="square" rtlCol="0">
            <a:spAutoFit/>
          </a:bodyPr>
          <a:lstStyle/>
          <a:p>
            <a:r>
              <a:rPr lang="en-IN" sz="818" dirty="0">
                <a:latin typeface="Times New Roman" panose="02020603050405020304" pitchFamily="18" charset="0"/>
                <a:cs typeface="Times New Roman" panose="02020603050405020304" pitchFamily="18" charset="0"/>
              </a:rPr>
              <a:t>[1] Asaad AMA, Syed IA (2009). “Object identification in video images using morphological background estimation scheme” Chapter, 22: 279-288.</a:t>
            </a:r>
          </a:p>
          <a:p>
            <a:r>
              <a:rPr lang="en-IN" sz="818" dirty="0">
                <a:latin typeface="Times New Roman" panose="02020603050405020304" pitchFamily="18" charset="0"/>
                <a:cs typeface="Times New Roman" panose="02020603050405020304" pitchFamily="18" charset="0"/>
              </a:rPr>
              <a:t> </a:t>
            </a:r>
          </a:p>
          <a:p>
            <a:r>
              <a:rPr lang="en-IN" sz="818" dirty="0">
                <a:latin typeface="Times New Roman" panose="02020603050405020304" pitchFamily="18" charset="0"/>
                <a:cs typeface="Times New Roman" panose="02020603050405020304" pitchFamily="18" charset="0"/>
              </a:rPr>
              <a:t>[2] R. C. Gonzalez, R. E. Woods, “Digital Image Processing” Third Edition, Prentice Hall, 2007. </a:t>
            </a:r>
          </a:p>
          <a:p>
            <a:endParaRPr lang="en-IN" sz="818" dirty="0">
              <a:latin typeface="Times New Roman" panose="02020603050405020304" pitchFamily="18" charset="0"/>
              <a:cs typeface="Times New Roman" panose="02020603050405020304" pitchFamily="18" charset="0"/>
            </a:endParaRPr>
          </a:p>
          <a:p>
            <a:r>
              <a:rPr lang="en-IN" sz="818" dirty="0">
                <a:latin typeface="Times New Roman" panose="02020603050405020304" pitchFamily="18" charset="0"/>
                <a:cs typeface="Times New Roman" panose="02020603050405020304" pitchFamily="18" charset="0"/>
              </a:rPr>
              <a:t>[3] Wen L, Fumio Y (2009). “Speed detection of moving vehicles from one scene of Quick Bird images”, Urban Remote Sensing Joint Event, pp. 1-6. </a:t>
            </a:r>
          </a:p>
          <a:p>
            <a:endParaRPr lang="en-IN" sz="818" dirty="0">
              <a:latin typeface="Times New Roman" panose="02020603050405020304" pitchFamily="18" charset="0"/>
              <a:cs typeface="Times New Roman" panose="02020603050405020304" pitchFamily="18" charset="0"/>
            </a:endParaRPr>
          </a:p>
        </p:txBody>
      </p:sp>
      <p:sp>
        <p:nvSpPr>
          <p:cNvPr id="44" name="TextBox 43">
            <a:extLst>
              <a:ext uri="{FF2B5EF4-FFF2-40B4-BE49-F238E27FC236}">
                <a16:creationId xmlns:a16="http://schemas.microsoft.com/office/drawing/2014/main" id="{F4EF2984-69BD-BCD9-E5AC-0C3497C3BD55}"/>
              </a:ext>
            </a:extLst>
          </p:cNvPr>
          <p:cNvSpPr txBox="1"/>
          <p:nvPr/>
        </p:nvSpPr>
        <p:spPr>
          <a:xfrm>
            <a:off x="7918229" y="6033597"/>
            <a:ext cx="2646627" cy="847540"/>
          </a:xfrm>
          <a:prstGeom prst="rect">
            <a:avLst/>
          </a:prstGeom>
          <a:noFill/>
        </p:spPr>
        <p:txBody>
          <a:bodyPr wrap="square" rtlCol="0">
            <a:spAutoFit/>
          </a:bodyPr>
          <a:lstStyle/>
          <a:p>
            <a:r>
              <a:rPr lang="en-US" sz="818" dirty="0">
                <a:latin typeface="Times New Roman" panose="02020603050405020304" pitchFamily="18" charset="0"/>
                <a:cs typeface="Times New Roman" panose="02020603050405020304" pitchFamily="18" charset="0"/>
              </a:rPr>
              <a:t>Under the guidance of  Assistant prof: Mathiyalagan R</a:t>
            </a:r>
          </a:p>
          <a:p>
            <a:pPr algn="ctr"/>
            <a:r>
              <a:rPr lang="en-IN" sz="818" dirty="0">
                <a:solidFill>
                  <a:schemeClr val="bg2">
                    <a:lumMod val="10000"/>
                  </a:schemeClr>
                </a:solidFill>
                <a:latin typeface="Times New Roman" panose="02020603050405020304" pitchFamily="18" charset="0"/>
                <a:cs typeface="Times New Roman" panose="02020603050405020304" pitchFamily="18" charset="0"/>
              </a:rPr>
              <a:t>Rishav Surana:18BTRIS035</a:t>
            </a:r>
            <a:r>
              <a:rPr lang="en-IN" sz="818" b="1" dirty="0">
                <a:solidFill>
                  <a:schemeClr val="bg2">
                    <a:lumMod val="10000"/>
                  </a:schemeClr>
                </a:solidFill>
                <a:latin typeface="Times New Roman" panose="02020603050405020304" pitchFamily="18" charset="0"/>
                <a:cs typeface="Times New Roman" panose="02020603050405020304" pitchFamily="18" charset="0"/>
              </a:rPr>
              <a:t> </a:t>
            </a:r>
            <a:br>
              <a:rPr lang="en-IN" sz="818" dirty="0">
                <a:solidFill>
                  <a:schemeClr val="bg2">
                    <a:lumMod val="10000"/>
                  </a:schemeClr>
                </a:solidFill>
                <a:latin typeface="Times New Roman" panose="02020603050405020304" pitchFamily="18" charset="0"/>
                <a:cs typeface="Times New Roman" panose="02020603050405020304" pitchFamily="18" charset="0"/>
              </a:rPr>
            </a:br>
            <a:r>
              <a:rPr lang="en-IN" sz="818" dirty="0">
                <a:solidFill>
                  <a:schemeClr val="bg2">
                    <a:lumMod val="10000"/>
                  </a:schemeClr>
                </a:solidFill>
                <a:latin typeface="Times New Roman" panose="02020603050405020304" pitchFamily="18" charset="0"/>
                <a:cs typeface="Times New Roman" panose="02020603050405020304" pitchFamily="18" charset="0"/>
              </a:rPr>
              <a:t>Susanta Sarkar: 18BTRIS48</a:t>
            </a:r>
            <a:br>
              <a:rPr lang="en-IN" sz="818" dirty="0">
                <a:solidFill>
                  <a:schemeClr val="bg2">
                    <a:lumMod val="10000"/>
                  </a:schemeClr>
                </a:solidFill>
                <a:latin typeface="Times New Roman" panose="02020603050405020304" pitchFamily="18" charset="0"/>
                <a:cs typeface="Times New Roman" panose="02020603050405020304" pitchFamily="18" charset="0"/>
              </a:rPr>
            </a:br>
            <a:r>
              <a:rPr lang="en-IN" sz="818" dirty="0">
                <a:solidFill>
                  <a:schemeClr val="bg2">
                    <a:lumMod val="10000"/>
                  </a:schemeClr>
                </a:solidFill>
                <a:latin typeface="Times New Roman" panose="02020603050405020304" pitchFamily="18" charset="0"/>
                <a:cs typeface="Times New Roman" panose="02020603050405020304" pitchFamily="18" charset="0"/>
              </a:rPr>
              <a:t>Siddharth Kr Harlalka: 18BTRIS066</a:t>
            </a:r>
            <a:br>
              <a:rPr lang="en-IN" sz="818" dirty="0">
                <a:solidFill>
                  <a:schemeClr val="bg2">
                    <a:lumMod val="10000"/>
                  </a:schemeClr>
                </a:solidFill>
                <a:latin typeface="Times New Roman" panose="02020603050405020304" pitchFamily="18" charset="0"/>
                <a:cs typeface="Times New Roman" panose="02020603050405020304" pitchFamily="18" charset="0"/>
              </a:rPr>
            </a:br>
            <a:r>
              <a:rPr lang="en-IN" sz="818" dirty="0">
                <a:solidFill>
                  <a:schemeClr val="bg2">
                    <a:lumMod val="10000"/>
                  </a:schemeClr>
                </a:solidFill>
                <a:latin typeface="Times New Roman" panose="02020603050405020304" pitchFamily="18" charset="0"/>
                <a:cs typeface="Times New Roman" panose="02020603050405020304" pitchFamily="18" charset="0"/>
              </a:rPr>
              <a:t>Sujata Budha: 18BTRIS065</a:t>
            </a:r>
            <a:endParaRPr lang="en-US" sz="818" dirty="0">
              <a:latin typeface="Times New Roman" panose="02020603050405020304" pitchFamily="18" charset="0"/>
              <a:cs typeface="Times New Roman" panose="02020603050405020304" pitchFamily="18" charset="0"/>
            </a:endParaRPr>
          </a:p>
          <a:p>
            <a:endParaRPr lang="en-IN" sz="818"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20159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38125"/>
            <a:ext cx="10515600" cy="1006475"/>
          </a:xfrm>
        </p:spPr>
        <p:txBody>
          <a:bodyPr>
            <a:normAutofit/>
          </a:bodyPr>
          <a:lstStyle/>
          <a:p>
            <a:pPr algn="ctr"/>
            <a:r>
              <a:rPr lang="en-IN" sz="4000" b="1" dirty="0">
                <a:effectLst>
                  <a:outerShdw blurRad="38100" dist="38100" dir="2700000" algn="tl">
                    <a:srgbClr val="000000">
                      <a:alpha val="43137"/>
                    </a:srgbClr>
                  </a:outerShdw>
                </a:effectLst>
                <a:latin typeface="Century Schoolbook" panose="02040604050505020304" pitchFamily="18" charset="0"/>
              </a:rPr>
              <a:t>ABSTRACT</a:t>
            </a:r>
          </a:p>
        </p:txBody>
      </p:sp>
      <p:sp>
        <p:nvSpPr>
          <p:cNvPr id="3" name="Content Placeholder 2"/>
          <p:cNvSpPr>
            <a:spLocks noGrp="1"/>
          </p:cNvSpPr>
          <p:nvPr>
            <p:ph idx="1"/>
          </p:nvPr>
        </p:nvSpPr>
        <p:spPr>
          <a:xfrm>
            <a:off x="838200" y="1346200"/>
            <a:ext cx="10929730" cy="4696791"/>
          </a:xfrm>
        </p:spPr>
        <p:txBody>
          <a:bodyPr>
            <a:normAutofit fontScale="92500" lnSpcReduction="10000"/>
          </a:bodyPr>
          <a:lstStyle/>
          <a:p>
            <a:pPr marL="0" indent="0" algn="just">
              <a:buNone/>
            </a:pPr>
            <a:r>
              <a:rPr lang="en-US" dirty="0">
                <a:latin typeface="Times New Roman" panose="02020603050405020304" pitchFamily="18" charset="0"/>
                <a:cs typeface="Times New Roman" panose="02020603050405020304" pitchFamily="18" charset="0"/>
              </a:rPr>
              <a:t>Object Detection is related to Computer Vision. Object detection enables detecting every instance of objects in images and videos. It identifies the feature of Images that generates an intelligent understanding of images just like human vision works. In this we begin with the brief introduction of machine learning and object detection framework like Region-Based Convolutional Neural Network (RCNN), You only look once (YOLO), </a:t>
            </a:r>
            <a:r>
              <a:rPr lang="en-US" dirty="0" err="1">
                <a:latin typeface="Times New Roman" panose="02020603050405020304" pitchFamily="18" charset="0"/>
                <a:cs typeface="Times New Roman" panose="02020603050405020304" pitchFamily="18" charset="0"/>
              </a:rPr>
              <a:t>Haar</a:t>
            </a:r>
            <a:r>
              <a:rPr lang="en-US" dirty="0">
                <a:latin typeface="Times New Roman" panose="02020603050405020304" pitchFamily="18" charset="0"/>
                <a:cs typeface="Times New Roman" panose="02020603050405020304" pitchFamily="18" charset="0"/>
              </a:rPr>
              <a:t> Cascade, Decision Tree etc. Then we focus on our proposed object detection architectures along with some modifications.  The traditional model detects a certain object in images. </a:t>
            </a:r>
          </a:p>
          <a:p>
            <a:pPr marL="0" indent="0" algn="just">
              <a:buNone/>
            </a:pPr>
            <a:r>
              <a:rPr lang="en-US" dirty="0">
                <a:latin typeface="Times New Roman" panose="02020603050405020304" pitchFamily="18" charset="0"/>
                <a:cs typeface="Times New Roman" panose="02020603050405020304" pitchFamily="18" charset="0"/>
              </a:rPr>
              <a:t>Vehicle detection and tracking is one of the key components of the smart traffic concept. Modern city planning and development is not achievable without proper knowledge of existing traffic flows within the city. Surveillance video is an undervalued source of traffic information, which can be discovered by variety of information technology tools and solutions, including machine learning techniques.</a:t>
            </a:r>
          </a:p>
          <a:p>
            <a:pPr marL="0" indent="0" algn="just">
              <a:buNone/>
            </a:pPr>
            <a:endParaRPr lang="en-IN" dirty="0"/>
          </a:p>
        </p:txBody>
      </p:sp>
    </p:spTree>
    <p:extLst>
      <p:ext uri="{BB962C8B-B14F-4D97-AF65-F5344CB8AC3E}">
        <p14:creationId xmlns:p14="http://schemas.microsoft.com/office/powerpoint/2010/main" val="1052182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2E38579-EED9-4B96-A126-EBEE72930A19}"/>
              </a:ext>
            </a:extLst>
          </p:cNvPr>
          <p:cNvSpPr>
            <a:spLocks noGrp="1"/>
          </p:cNvSpPr>
          <p:nvPr>
            <p:ph type="title"/>
          </p:nvPr>
        </p:nvSpPr>
        <p:spPr>
          <a:xfrm>
            <a:off x="838200" y="365125"/>
            <a:ext cx="10515600" cy="1325563"/>
          </a:xfrm>
        </p:spPr>
        <p:txBody>
          <a:bodyPr>
            <a:normAutofit/>
          </a:bodyPr>
          <a:lstStyle/>
          <a:p>
            <a:pPr algn="ctr"/>
            <a:r>
              <a:rPr lang="en-IN" sz="4000" dirty="0">
                <a:solidFill>
                  <a:schemeClr val="bg2">
                    <a:lumMod val="10000"/>
                  </a:schemeClr>
                </a:solidFill>
                <a:effectLst>
                  <a:outerShdw blurRad="38100" dist="38100" dir="2700000" algn="tl">
                    <a:srgbClr val="000000">
                      <a:alpha val="43137"/>
                    </a:srgbClr>
                  </a:outerShdw>
                </a:effectLst>
                <a:latin typeface="Century Schoolbook" panose="02040604050505020304" pitchFamily="18" charset="0"/>
              </a:rPr>
              <a:t>INTRODUCTION</a:t>
            </a:r>
          </a:p>
        </p:txBody>
      </p:sp>
      <p:sp>
        <p:nvSpPr>
          <p:cNvPr id="5" name="Content Placeholder 2">
            <a:extLst>
              <a:ext uri="{FF2B5EF4-FFF2-40B4-BE49-F238E27FC236}">
                <a16:creationId xmlns:a16="http://schemas.microsoft.com/office/drawing/2014/main" id="{28E04216-569A-45BD-8E64-7041E8EF3B8F}"/>
              </a:ext>
            </a:extLst>
          </p:cNvPr>
          <p:cNvSpPr>
            <a:spLocks noGrp="1"/>
          </p:cNvSpPr>
          <p:nvPr>
            <p:ph idx="1"/>
          </p:nvPr>
        </p:nvSpPr>
        <p:spPr>
          <a:xfrm>
            <a:off x="967408" y="1881809"/>
            <a:ext cx="10787269" cy="4295154"/>
          </a:xfrm>
        </p:spPr>
        <p:txBody>
          <a:bodyPr>
            <a:normAutofit lnSpcReduction="10000"/>
          </a:bodyPr>
          <a:lstStyle/>
          <a:p>
            <a:pPr algn="just">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Smart traffic in the modern cities ,vehicle recognition and route tracking. </a:t>
            </a:r>
          </a:p>
          <a:p>
            <a:pPr algn="just">
              <a:buFont typeface="Wingdings" panose="05000000000000000000" pitchFamily="2" charset="2"/>
              <a:buChar char="§"/>
            </a:pPr>
            <a:r>
              <a:rPr lang="en-IN" dirty="0">
                <a:latin typeface="Times New Roman" panose="02020603050405020304" pitchFamily="18" charset="0"/>
                <a:cs typeface="Times New Roman" panose="02020603050405020304" pitchFamily="18" charset="0"/>
              </a:rPr>
              <a:t>It provides necessary information about traffic conditions </a:t>
            </a:r>
            <a:r>
              <a:rPr lang="en-US" dirty="0">
                <a:latin typeface="Times New Roman" panose="02020603050405020304" pitchFamily="18" charset="0"/>
                <a:cs typeface="Times New Roman" panose="02020603050405020304" pitchFamily="18" charset="0"/>
              </a:rPr>
              <a:t>like velocity distribution and density of vehicles.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It detects possible traffic congestion.</a:t>
            </a:r>
            <a:endParaRPr lang="en-IN"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Accidents occur on the road frequently</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 most common cause is rear-end collisions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Driver error such as fatigue, discomfort, over speeding or use of a phone while driving. </a:t>
            </a:r>
          </a:p>
          <a:p>
            <a:pPr algn="just">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These accidents can be reduced if these driver errors are eliminated.</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7190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9EE9A8E-580F-4F1D-92A3-B84AE5A75200}"/>
              </a:ext>
            </a:extLst>
          </p:cNvPr>
          <p:cNvSpPr txBox="1"/>
          <p:nvPr/>
        </p:nvSpPr>
        <p:spPr>
          <a:xfrm>
            <a:off x="1098175" y="1869140"/>
            <a:ext cx="9699811" cy="3416320"/>
          </a:xfrm>
          <a:prstGeom prst="rect">
            <a:avLst/>
          </a:prstGeom>
          <a:noFill/>
        </p:spPr>
        <p:txBody>
          <a:bodyPr wrap="square">
            <a:spAutoFit/>
          </a:bodyPr>
          <a:lstStyle/>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task of detecting and classifying objects in images and videos are classification task.</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reason behind this is from the dataset with complex features. </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Task is suited well in machine learning since the task is a perform by CV.</a:t>
            </a:r>
          </a:p>
          <a:p>
            <a:pPr marL="342900" indent="-342900">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The system is important for many fields especially for traffic and vehicle detection</a:t>
            </a:r>
            <a:endParaRPr lang="en-IN" sz="2400" dirty="0">
              <a:latin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0FCF6792-F7B1-4888-A278-EE3C7E10884E}"/>
              </a:ext>
            </a:extLst>
          </p:cNvPr>
          <p:cNvSpPr>
            <a:spLocks noGrp="1"/>
          </p:cNvSpPr>
          <p:nvPr>
            <p:ph type="title"/>
          </p:nvPr>
        </p:nvSpPr>
        <p:spPr>
          <a:xfrm>
            <a:off x="2859742" y="578224"/>
            <a:ext cx="5925671" cy="958525"/>
          </a:xfrm>
        </p:spPr>
        <p:txBody>
          <a:bodyPr>
            <a:normAutofit/>
          </a:bodyPr>
          <a:lstStyle/>
          <a:p>
            <a:pPr algn="ctr"/>
            <a:r>
              <a:rPr lang="en-IN" sz="4000" dirty="0">
                <a:solidFill>
                  <a:schemeClr val="bg2">
                    <a:lumMod val="10000"/>
                  </a:schemeClr>
                </a:solidFill>
                <a:effectLst>
                  <a:outerShdw blurRad="38100" dist="38100" dir="2700000" algn="tl">
                    <a:srgbClr val="000000">
                      <a:alpha val="43137"/>
                    </a:srgbClr>
                  </a:outerShdw>
                </a:effectLst>
                <a:latin typeface="Century Schoolbook" panose="02040604050505020304" pitchFamily="18" charset="0"/>
              </a:rPr>
              <a:t>The Problem Statement</a:t>
            </a:r>
          </a:p>
        </p:txBody>
      </p:sp>
    </p:spTree>
    <p:extLst>
      <p:ext uri="{BB962C8B-B14F-4D97-AF65-F5344CB8AC3E}">
        <p14:creationId xmlns:p14="http://schemas.microsoft.com/office/powerpoint/2010/main" val="2333697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21050"/>
            <a:ext cx="10515600" cy="1325563"/>
          </a:xfrm>
        </p:spPr>
        <p:txBody>
          <a:bodyPr>
            <a:normAutofit/>
          </a:bodyPr>
          <a:lstStyle/>
          <a:p>
            <a:pPr algn="ctr"/>
            <a:r>
              <a:rPr lang="en-IN" sz="4000" b="1" dirty="0">
                <a:effectLst>
                  <a:outerShdw blurRad="38100" dist="38100" dir="2700000" algn="tl">
                    <a:srgbClr val="000000">
                      <a:alpha val="43137"/>
                    </a:srgbClr>
                  </a:outerShdw>
                </a:effectLst>
                <a:latin typeface="Century Schoolbook" panose="02040604050505020304" pitchFamily="18" charset="0"/>
              </a:rPr>
              <a:t>OBJECTIVES</a:t>
            </a:r>
          </a:p>
        </p:txBody>
      </p:sp>
      <p:sp>
        <p:nvSpPr>
          <p:cNvPr id="3" name="Content Placeholder 2"/>
          <p:cNvSpPr>
            <a:spLocks noGrp="1"/>
          </p:cNvSpPr>
          <p:nvPr>
            <p:ph idx="1"/>
          </p:nvPr>
        </p:nvSpPr>
        <p:spPr>
          <a:xfrm>
            <a:off x="1089212" y="1923395"/>
            <a:ext cx="10013576" cy="2577727"/>
          </a:xfrm>
        </p:spPr>
        <p:txBody>
          <a:bodyPr/>
          <a:lstStyle/>
          <a:p>
            <a:pPr marL="0" indent="0">
              <a:buNone/>
            </a:pPr>
            <a:r>
              <a:rPr lang="en-US" dirty="0">
                <a:latin typeface="Times New Roman" panose="02020603050405020304" pitchFamily="18" charset="0"/>
                <a:cs typeface="Times New Roman" panose="02020603050405020304" pitchFamily="18" charset="0"/>
              </a:rPr>
              <a:t>The objectives are:</a:t>
            </a:r>
          </a:p>
          <a:p>
            <a:r>
              <a:rPr lang="en-US" dirty="0">
                <a:latin typeface="Times New Roman" panose="02020603050405020304" pitchFamily="18" charset="0"/>
                <a:cs typeface="Times New Roman" panose="02020603050405020304" pitchFamily="18" charset="0"/>
              </a:rPr>
              <a:t>To design an automated over speed detection system.</a:t>
            </a:r>
          </a:p>
          <a:p>
            <a:r>
              <a:rPr lang="en-US" dirty="0">
                <a:latin typeface="Times New Roman" panose="02020603050405020304" pitchFamily="18" charset="0"/>
                <a:cs typeface="Times New Roman" panose="02020603050405020304" pitchFamily="18" charset="0"/>
              </a:rPr>
              <a:t>To create a system that would notify traffic police with details of an over speeding vehicle.</a:t>
            </a:r>
          </a:p>
          <a:p>
            <a:endParaRPr lang="en-IN" dirty="0"/>
          </a:p>
        </p:txBody>
      </p:sp>
    </p:spTree>
    <p:extLst>
      <p:ext uri="{BB962C8B-B14F-4D97-AF65-F5344CB8AC3E}">
        <p14:creationId xmlns:p14="http://schemas.microsoft.com/office/powerpoint/2010/main" val="1816422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560" y="117566"/>
            <a:ext cx="7680960" cy="783771"/>
          </a:xfrm>
        </p:spPr>
        <p:txBody>
          <a:bodyPr>
            <a:normAutofit/>
          </a:bodyPr>
          <a:lstStyle/>
          <a:p>
            <a:pPr algn="ctr"/>
            <a:r>
              <a:rPr lang="en-IN" sz="3200" dirty="0">
                <a:effectLst>
                  <a:outerShdw blurRad="38100" dist="38100" dir="2700000" algn="tl">
                    <a:srgbClr val="000000">
                      <a:alpha val="43137"/>
                    </a:srgbClr>
                  </a:outerShdw>
                </a:effectLst>
                <a:latin typeface="Century Schoolbook" panose="02040604050505020304" pitchFamily="18" charset="0"/>
              </a:rPr>
              <a:t>LITERATURE SURVEY</a:t>
            </a:r>
            <a:endParaRPr lang="en-IN" sz="3200" dirty="0"/>
          </a:p>
        </p:txBody>
      </p:sp>
      <p:graphicFrame>
        <p:nvGraphicFramePr>
          <p:cNvPr id="3" name="Content Placeholder 11"/>
          <p:cNvGraphicFramePr>
            <a:graphicFrameLocks/>
          </p:cNvGraphicFramePr>
          <p:nvPr>
            <p:extLst>
              <p:ext uri="{D42A27DB-BD31-4B8C-83A1-F6EECF244321}">
                <p14:modId xmlns:p14="http://schemas.microsoft.com/office/powerpoint/2010/main" val="3349004669"/>
              </p:ext>
            </p:extLst>
          </p:nvPr>
        </p:nvGraphicFramePr>
        <p:xfrm>
          <a:off x="315821" y="1090155"/>
          <a:ext cx="11438438" cy="5219205"/>
        </p:xfrm>
        <a:graphic>
          <a:graphicData uri="http://schemas.openxmlformats.org/drawingml/2006/table">
            <a:tbl>
              <a:tblPr firstRow="1" bandRow="1">
                <a:tableStyleId>{073A0DAA-6AF3-43AB-8588-CEC1D06C72B9}</a:tableStyleId>
              </a:tblPr>
              <a:tblGrid>
                <a:gridCol w="629912">
                  <a:extLst>
                    <a:ext uri="{9D8B030D-6E8A-4147-A177-3AD203B41FA5}">
                      <a16:colId xmlns:a16="http://schemas.microsoft.com/office/drawing/2014/main" val="414263725"/>
                    </a:ext>
                  </a:extLst>
                </a:gridCol>
                <a:gridCol w="1927067">
                  <a:extLst>
                    <a:ext uri="{9D8B030D-6E8A-4147-A177-3AD203B41FA5}">
                      <a16:colId xmlns:a16="http://schemas.microsoft.com/office/drawing/2014/main" val="2055375238"/>
                    </a:ext>
                  </a:extLst>
                </a:gridCol>
                <a:gridCol w="1779860">
                  <a:extLst>
                    <a:ext uri="{9D8B030D-6E8A-4147-A177-3AD203B41FA5}">
                      <a16:colId xmlns:a16="http://schemas.microsoft.com/office/drawing/2014/main" val="572725299"/>
                    </a:ext>
                  </a:extLst>
                </a:gridCol>
                <a:gridCol w="1405153">
                  <a:extLst>
                    <a:ext uri="{9D8B030D-6E8A-4147-A177-3AD203B41FA5}">
                      <a16:colId xmlns:a16="http://schemas.microsoft.com/office/drawing/2014/main" val="3748040555"/>
                    </a:ext>
                  </a:extLst>
                </a:gridCol>
                <a:gridCol w="2609882">
                  <a:extLst>
                    <a:ext uri="{9D8B030D-6E8A-4147-A177-3AD203B41FA5}">
                      <a16:colId xmlns:a16="http://schemas.microsoft.com/office/drawing/2014/main" val="1501226335"/>
                    </a:ext>
                  </a:extLst>
                </a:gridCol>
                <a:gridCol w="3086564">
                  <a:extLst>
                    <a:ext uri="{9D8B030D-6E8A-4147-A177-3AD203B41FA5}">
                      <a16:colId xmlns:a16="http://schemas.microsoft.com/office/drawing/2014/main" val="23507885"/>
                    </a:ext>
                  </a:extLst>
                </a:gridCol>
              </a:tblGrid>
              <a:tr h="1124989">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466460">
                <a:tc>
                  <a:txBody>
                    <a:bodyPr/>
                    <a:lstStyle/>
                    <a:p>
                      <a:r>
                        <a:rPr lang="en-IN" dirty="0"/>
                        <a:t>1.</a:t>
                      </a:r>
                    </a:p>
                  </a:txBody>
                  <a:tcPr/>
                </a:tc>
                <a:tc>
                  <a:txBody>
                    <a:bodyPr/>
                    <a:lstStyle/>
                    <a:p>
                      <a:r>
                        <a:rPr lang="en-IN" dirty="0">
                          <a:solidFill>
                            <a:schemeClr val="tx1">
                              <a:lumMod val="65000"/>
                              <a:lumOff val="35000"/>
                            </a:schemeClr>
                          </a:solidFill>
                        </a:rPr>
                        <a:t>Video Tracking: Lucas-</a:t>
                      </a:r>
                      <a:r>
                        <a:rPr lang="en-IN" dirty="0" err="1">
                          <a:solidFill>
                            <a:schemeClr val="tx1">
                              <a:lumMod val="65000"/>
                              <a:lumOff val="35000"/>
                            </a:schemeClr>
                          </a:solidFill>
                        </a:rPr>
                        <a:t>Kanade</a:t>
                      </a:r>
                      <a:endParaRPr lang="en-US" dirty="0">
                        <a:solidFill>
                          <a:schemeClr val="tx1">
                            <a:lumMod val="65000"/>
                            <a:lumOff val="35000"/>
                          </a:schemeClr>
                        </a:solidFill>
                      </a:endParaRPr>
                    </a:p>
                  </a:txBody>
                  <a:tcPr/>
                </a:tc>
                <a:tc>
                  <a:txBody>
                    <a:bodyPr/>
                    <a:lstStyle/>
                    <a:p>
                      <a:r>
                        <a:rPr lang="en-US" sz="1800" b="0" i="0" u="none" kern="1200" dirty="0">
                          <a:solidFill>
                            <a:schemeClr val="tx1">
                              <a:lumMod val="65000"/>
                              <a:lumOff val="35000"/>
                            </a:schemeClr>
                          </a:solidFill>
                          <a:effectLst/>
                          <a:latin typeface="+mn-lt"/>
                          <a:ea typeface="+mn-ea"/>
                          <a:cs typeface="+mn-cs"/>
                        </a:rPr>
                        <a:t>Bruce</a:t>
                      </a:r>
                      <a:r>
                        <a:rPr lang="en-US" sz="1800" b="0" i="0" u="none" kern="1200" baseline="0" dirty="0">
                          <a:solidFill>
                            <a:schemeClr val="tx1">
                              <a:lumMod val="65000"/>
                              <a:lumOff val="35000"/>
                            </a:schemeClr>
                          </a:solidFill>
                          <a:effectLst/>
                          <a:latin typeface="+mn-lt"/>
                          <a:ea typeface="+mn-ea"/>
                          <a:cs typeface="+mn-cs"/>
                        </a:rPr>
                        <a:t> D. Lucas, Takeo </a:t>
                      </a:r>
                      <a:r>
                        <a:rPr lang="en-US" sz="1800" b="0" i="0" u="none" kern="1200" baseline="0" dirty="0" err="1">
                          <a:solidFill>
                            <a:schemeClr val="tx1">
                              <a:lumMod val="65000"/>
                              <a:lumOff val="35000"/>
                            </a:schemeClr>
                          </a:solidFill>
                          <a:effectLst/>
                          <a:latin typeface="+mn-lt"/>
                          <a:ea typeface="+mn-ea"/>
                          <a:cs typeface="+mn-cs"/>
                        </a:rPr>
                        <a:t>Kanade</a:t>
                      </a:r>
                      <a:endParaRPr lang="en-US" u="none" dirty="0">
                        <a:solidFill>
                          <a:schemeClr val="tx1">
                            <a:lumMod val="65000"/>
                            <a:lumOff val="35000"/>
                          </a:schemeClr>
                        </a:solidFill>
                      </a:endParaRPr>
                    </a:p>
                  </a:txBody>
                  <a:tcPr/>
                </a:tc>
                <a:tc>
                  <a:txBody>
                    <a:bodyPr/>
                    <a:lstStyle/>
                    <a:p>
                      <a:r>
                        <a:rPr lang="en-IN" sz="1800" b="0" i="0" kern="1200" dirty="0">
                          <a:solidFill>
                            <a:schemeClr val="tx1">
                              <a:lumMod val="65000"/>
                              <a:lumOff val="35000"/>
                            </a:schemeClr>
                          </a:solidFill>
                          <a:effectLst/>
                          <a:latin typeface="+mn-lt"/>
                          <a:ea typeface="+mn-ea"/>
                          <a:cs typeface="+mn-cs"/>
                        </a:rPr>
                        <a:t>1981</a:t>
                      </a:r>
                      <a:endParaRPr lang="en-US" b="0" dirty="0">
                        <a:solidFill>
                          <a:schemeClr val="tx1">
                            <a:lumMod val="65000"/>
                            <a:lumOff val="35000"/>
                          </a:schemeClr>
                        </a:solidFill>
                      </a:endParaRPr>
                    </a:p>
                  </a:txBody>
                  <a:tcPr/>
                </a:tc>
                <a:tc>
                  <a:txBody>
                    <a:bodyPr/>
                    <a:lstStyle/>
                    <a:p>
                      <a:r>
                        <a:rPr lang="en-US" dirty="0">
                          <a:solidFill>
                            <a:schemeClr val="tx1">
                              <a:lumMod val="65000"/>
                              <a:lumOff val="35000"/>
                            </a:schemeClr>
                          </a:solidFill>
                        </a:rPr>
                        <a:t>Optical</a:t>
                      </a:r>
                      <a:r>
                        <a:rPr lang="en-US" baseline="0" dirty="0">
                          <a:solidFill>
                            <a:schemeClr val="tx1">
                              <a:lumMod val="65000"/>
                              <a:lumOff val="35000"/>
                            </a:schemeClr>
                          </a:solidFill>
                        </a:rPr>
                        <a:t> Flow, Horn- </a:t>
                      </a:r>
                      <a:r>
                        <a:rPr lang="en-US" baseline="0" dirty="0" err="1">
                          <a:solidFill>
                            <a:schemeClr val="tx1">
                              <a:lumMod val="65000"/>
                              <a:lumOff val="35000"/>
                            </a:schemeClr>
                          </a:solidFill>
                        </a:rPr>
                        <a:t>Schunck</a:t>
                      </a:r>
                      <a:r>
                        <a:rPr lang="en-US" baseline="0" dirty="0">
                          <a:solidFill>
                            <a:schemeClr val="tx1">
                              <a:lumMod val="65000"/>
                              <a:lumOff val="35000"/>
                            </a:schemeClr>
                          </a:solidFill>
                        </a:rPr>
                        <a:t> method </a:t>
                      </a:r>
                      <a:r>
                        <a:rPr lang="en-IN" sz="1800" b="0" i="0" kern="1200" dirty="0" err="1">
                          <a:solidFill>
                            <a:schemeClr val="tx1">
                              <a:lumMod val="65000"/>
                              <a:lumOff val="35000"/>
                            </a:schemeClr>
                          </a:solidFill>
                          <a:effectLst/>
                          <a:latin typeface="+mn-lt"/>
                          <a:ea typeface="+mn-ea"/>
                          <a:cs typeface="+mn-cs"/>
                        </a:rPr>
                        <a:t>Kanade</a:t>
                      </a:r>
                      <a:r>
                        <a:rPr lang="en-IN" sz="1800" b="0" i="0" kern="1200" dirty="0">
                          <a:solidFill>
                            <a:schemeClr val="tx1">
                              <a:lumMod val="65000"/>
                              <a:lumOff val="35000"/>
                            </a:schemeClr>
                          </a:solidFill>
                          <a:effectLst/>
                          <a:latin typeface="+mn-lt"/>
                          <a:ea typeface="+mn-ea"/>
                          <a:cs typeface="+mn-cs"/>
                        </a:rPr>
                        <a:t>–Lucas–</a:t>
                      </a:r>
                      <a:r>
                        <a:rPr lang="en-IN" sz="1800" b="0" i="0" kern="1200" dirty="0" err="1">
                          <a:solidFill>
                            <a:schemeClr val="tx1">
                              <a:lumMod val="65000"/>
                              <a:lumOff val="35000"/>
                            </a:schemeClr>
                          </a:solidFill>
                          <a:effectLst/>
                          <a:latin typeface="+mn-lt"/>
                          <a:ea typeface="+mn-ea"/>
                          <a:cs typeface="+mn-cs"/>
                        </a:rPr>
                        <a:t>Tomasi</a:t>
                      </a:r>
                      <a:r>
                        <a:rPr lang="en-IN" sz="1800" b="0" i="0" kern="1200" dirty="0">
                          <a:solidFill>
                            <a:schemeClr val="tx1">
                              <a:lumMod val="65000"/>
                              <a:lumOff val="35000"/>
                            </a:schemeClr>
                          </a:solidFill>
                          <a:effectLst/>
                          <a:latin typeface="+mn-lt"/>
                          <a:ea typeface="+mn-ea"/>
                          <a:cs typeface="+mn-cs"/>
                        </a:rPr>
                        <a:t> (KLT) feature tracker</a:t>
                      </a:r>
                      <a:endParaRPr lang="en-US" b="0" dirty="0">
                        <a:solidFill>
                          <a:schemeClr val="tx1">
                            <a:lumMod val="65000"/>
                            <a:lumOff val="35000"/>
                          </a:schemeClr>
                        </a:solidFill>
                      </a:endParaRPr>
                    </a:p>
                  </a:txBody>
                  <a:tcPr/>
                </a:tc>
                <a:tc>
                  <a:txBody>
                    <a:bodyPr/>
                    <a:lstStyle/>
                    <a:p>
                      <a:r>
                        <a:rPr lang="en-US" dirty="0">
                          <a:solidFill>
                            <a:schemeClr val="tx1">
                              <a:lumMod val="65000"/>
                              <a:lumOff val="35000"/>
                            </a:schemeClr>
                          </a:solidFill>
                        </a:rPr>
                        <a:t>Assumption of constant flow (pure translation) for all pixels in a larger window is unreasonable for long periods of time.</a:t>
                      </a:r>
                    </a:p>
                  </a:txBody>
                  <a:tcPr/>
                </a:tc>
                <a:extLst>
                  <a:ext uri="{0D108BD9-81ED-4DB2-BD59-A6C34878D82A}">
                    <a16:rowId xmlns:a16="http://schemas.microsoft.com/office/drawing/2014/main" val="340004658"/>
                  </a:ext>
                </a:extLst>
              </a:tr>
              <a:tr h="1285581">
                <a:tc>
                  <a:txBody>
                    <a:bodyPr/>
                    <a:lstStyle/>
                    <a:p>
                      <a:r>
                        <a:rPr lang="en-IN" dirty="0"/>
                        <a:t>2.</a:t>
                      </a:r>
                    </a:p>
                  </a:txBody>
                  <a:tcPr/>
                </a:tc>
                <a:tc>
                  <a:txBody>
                    <a:bodyPr/>
                    <a:lstStyle/>
                    <a:p>
                      <a:r>
                        <a:rPr lang="en-US" sz="1800" b="0" kern="1200" dirty="0">
                          <a:solidFill>
                            <a:schemeClr val="tx1">
                              <a:lumMod val="65000"/>
                              <a:lumOff val="35000"/>
                            </a:schemeClr>
                          </a:solidFill>
                          <a:effectLst/>
                          <a:latin typeface="Times New Roman" panose="02020603050405020304" pitchFamily="18" charset="0"/>
                          <a:ea typeface="+mn-ea"/>
                          <a:cs typeface="Times New Roman" panose="02020603050405020304" pitchFamily="18" charset="0"/>
                        </a:rPr>
                        <a:t>Image Segmentation in Video Sequences</a:t>
                      </a:r>
                    </a:p>
                  </a:txBody>
                  <a:tcPr/>
                </a:tc>
                <a:tc>
                  <a:txBody>
                    <a:bodyPr/>
                    <a:lstStyle/>
                    <a:p>
                      <a:r>
                        <a:rPr lang="en-US" u="none" dirty="0">
                          <a:solidFill>
                            <a:schemeClr val="tx1">
                              <a:lumMod val="65000"/>
                              <a:lumOff val="35000"/>
                            </a:schemeClr>
                          </a:solidFill>
                          <a:latin typeface="Times New Roman" panose="02020603050405020304" pitchFamily="18" charset="0"/>
                          <a:cs typeface="Times New Roman" panose="02020603050405020304" pitchFamily="18" charset="0"/>
                        </a:rPr>
                        <a:t>Friedman, N. and Russell, S</a:t>
                      </a:r>
                      <a:endParaRPr lang="en-IN" u="none" dirty="0">
                        <a:solidFill>
                          <a:schemeClr val="tx1">
                            <a:lumMod val="65000"/>
                            <a:lumOff val="35000"/>
                          </a:schemeClr>
                        </a:solidFill>
                      </a:endParaRPr>
                    </a:p>
                  </a:txBody>
                  <a:tcPr/>
                </a:tc>
                <a:tc>
                  <a:txBody>
                    <a:bodyPr/>
                    <a:lstStyle/>
                    <a:p>
                      <a:r>
                        <a:rPr lang="en-US" u="none" dirty="0">
                          <a:solidFill>
                            <a:schemeClr val="tx1">
                              <a:lumMod val="65000"/>
                              <a:lumOff val="35000"/>
                            </a:schemeClr>
                          </a:solidFill>
                          <a:latin typeface="Times New Roman" panose="02020603050405020304" pitchFamily="18" charset="0"/>
                          <a:cs typeface="Times New Roman" panose="02020603050405020304" pitchFamily="18" charset="0"/>
                        </a:rPr>
                        <a:t>1997</a:t>
                      </a:r>
                      <a:endParaRPr lang="en-IN" u="none" dirty="0">
                        <a:solidFill>
                          <a:schemeClr val="tx1">
                            <a:lumMod val="65000"/>
                            <a:lumOff val="35000"/>
                          </a:schemeClr>
                        </a:solidFill>
                      </a:endParaRPr>
                    </a:p>
                  </a:txBody>
                  <a:tcPr/>
                </a:tc>
                <a:tc>
                  <a:txBody>
                    <a:bodyPr/>
                    <a:lstStyle/>
                    <a:p>
                      <a:r>
                        <a:rPr lang="en-IN" sz="1800" i="1" kern="1200" dirty="0">
                          <a:solidFill>
                            <a:schemeClr val="tx1">
                              <a:lumMod val="65000"/>
                              <a:lumOff val="35000"/>
                            </a:schemeClr>
                          </a:solidFill>
                          <a:effectLst/>
                          <a:latin typeface="+mn-lt"/>
                          <a:ea typeface="+mn-ea"/>
                          <a:cs typeface="+mn-cs"/>
                        </a:rPr>
                        <a:t>Background subtraction </a:t>
                      </a:r>
                      <a:r>
                        <a:rPr lang="en-IN" sz="1800" kern="1200" dirty="0">
                          <a:solidFill>
                            <a:schemeClr val="tx1">
                              <a:lumMod val="65000"/>
                              <a:lumOff val="35000"/>
                            </a:schemeClr>
                          </a:solidFill>
                          <a:effectLst/>
                          <a:latin typeface="+mn-lt"/>
                          <a:ea typeface="+mn-ea"/>
                          <a:cs typeface="+mn-cs"/>
                        </a:rPr>
                        <a:t>approach</a:t>
                      </a:r>
                      <a:endParaRPr lang="en-IN" dirty="0">
                        <a:solidFill>
                          <a:schemeClr val="tx1">
                            <a:lumMod val="65000"/>
                            <a:lumOff val="35000"/>
                          </a:schemeClr>
                        </a:solidFill>
                      </a:endParaRPr>
                    </a:p>
                  </a:txBody>
                  <a:tcPr/>
                </a:tc>
                <a:tc>
                  <a:txBody>
                    <a:bodyPr/>
                    <a:lstStyle/>
                    <a:p>
                      <a:r>
                        <a:rPr lang="en-US" dirty="0">
                          <a:solidFill>
                            <a:schemeClr val="tx1">
                              <a:lumMod val="65000"/>
                              <a:lumOff val="35000"/>
                            </a:schemeClr>
                          </a:solidFill>
                        </a:rPr>
                        <a:t>Heuristic approach may not work well in extremes of lighting conditions</a:t>
                      </a:r>
                      <a:endParaRPr lang="en-IN" dirty="0">
                        <a:solidFill>
                          <a:schemeClr val="tx1">
                            <a:lumMod val="65000"/>
                            <a:lumOff val="35000"/>
                          </a:schemeClr>
                        </a:solidFill>
                      </a:endParaRPr>
                    </a:p>
                  </a:txBody>
                  <a:tcPr/>
                </a:tc>
                <a:extLst>
                  <a:ext uri="{0D108BD9-81ED-4DB2-BD59-A6C34878D82A}">
                    <a16:rowId xmlns:a16="http://schemas.microsoft.com/office/drawing/2014/main" val="2206717687"/>
                  </a:ext>
                </a:extLst>
              </a:tr>
              <a:tr h="1342175">
                <a:tc>
                  <a:txBody>
                    <a:bodyPr/>
                    <a:lstStyle/>
                    <a:p>
                      <a:r>
                        <a:rPr lang="en-IN" dirty="0"/>
                        <a:t>3.</a:t>
                      </a:r>
                    </a:p>
                  </a:txBody>
                  <a:tcPr/>
                </a:tc>
                <a:tc>
                  <a:txBody>
                    <a:bodyPr/>
                    <a:lstStyle/>
                    <a:p>
                      <a:r>
                        <a:rPr lang="en-US" dirty="0">
                          <a:solidFill>
                            <a:schemeClr val="tx1">
                              <a:lumMod val="65000"/>
                              <a:lumOff val="35000"/>
                            </a:schemeClr>
                          </a:solidFill>
                        </a:rPr>
                        <a:t>Vehicle </a:t>
                      </a:r>
                      <a:r>
                        <a:rPr lang="en-US" dirty="0" err="1">
                          <a:solidFill>
                            <a:schemeClr val="tx1">
                              <a:lumMod val="65000"/>
                              <a:lumOff val="35000"/>
                            </a:schemeClr>
                          </a:solidFill>
                        </a:rPr>
                        <a:t>Tra</a:t>
                      </a:r>
                      <a:r>
                        <a:rPr lang="en-US" dirty="0">
                          <a:solidFill>
                            <a:schemeClr val="tx1">
                              <a:lumMod val="65000"/>
                              <a:lumOff val="35000"/>
                            </a:schemeClr>
                          </a:solidFill>
                        </a:rPr>
                        <a:t> </a:t>
                      </a:r>
                      <a:r>
                        <a:rPr lang="en-US" dirty="0" err="1">
                          <a:solidFill>
                            <a:schemeClr val="tx1">
                              <a:lumMod val="65000"/>
                              <a:lumOff val="35000"/>
                            </a:schemeClr>
                          </a:solidFill>
                        </a:rPr>
                        <a:t>jectory</a:t>
                      </a:r>
                      <a:r>
                        <a:rPr lang="en-US" dirty="0">
                          <a:solidFill>
                            <a:schemeClr val="tx1">
                              <a:lumMod val="65000"/>
                              <a:lumOff val="35000"/>
                            </a:schemeClr>
                          </a:solidFill>
                        </a:rPr>
                        <a:t> Approximation and </a:t>
                      </a:r>
                      <a:r>
                        <a:rPr lang="en-US" dirty="0" err="1">
                          <a:solidFill>
                            <a:schemeClr val="tx1">
                              <a:lumMod val="65000"/>
                              <a:lumOff val="35000"/>
                            </a:schemeClr>
                          </a:solidFill>
                        </a:rPr>
                        <a:t>Classi</a:t>
                      </a:r>
                      <a:r>
                        <a:rPr lang="en-US" dirty="0">
                          <a:solidFill>
                            <a:schemeClr val="tx1">
                              <a:lumMod val="65000"/>
                              <a:lumOff val="35000"/>
                            </a:schemeClr>
                          </a:solidFill>
                        </a:rPr>
                        <a:t>cation</a:t>
                      </a:r>
                    </a:p>
                  </a:txBody>
                  <a:tcPr/>
                </a:tc>
                <a:tc>
                  <a:txBody>
                    <a:bodyPr/>
                    <a:lstStyle/>
                    <a:p>
                      <a:r>
                        <a:rPr lang="en-US" dirty="0">
                          <a:solidFill>
                            <a:schemeClr val="tx1">
                              <a:lumMod val="65000"/>
                              <a:lumOff val="35000"/>
                            </a:schemeClr>
                          </a:solidFill>
                        </a:rPr>
                        <a:t>R. </a:t>
                      </a:r>
                      <a:r>
                        <a:rPr lang="en-US" dirty="0" err="1">
                          <a:solidFill>
                            <a:schemeClr val="tx1">
                              <a:lumMod val="65000"/>
                              <a:lumOff val="35000"/>
                            </a:schemeClr>
                          </a:solidFill>
                        </a:rPr>
                        <a:t>Fraile</a:t>
                      </a:r>
                      <a:r>
                        <a:rPr lang="en-US" dirty="0">
                          <a:solidFill>
                            <a:schemeClr val="tx1">
                              <a:lumMod val="65000"/>
                              <a:lumOff val="35000"/>
                            </a:schemeClr>
                          </a:solidFill>
                        </a:rPr>
                        <a:t> and S. J. Maybank</a:t>
                      </a:r>
                    </a:p>
                  </a:txBody>
                  <a:tcPr/>
                </a:tc>
                <a:tc>
                  <a:txBody>
                    <a:bodyPr/>
                    <a:lstStyle/>
                    <a:p>
                      <a:r>
                        <a:rPr lang="en-US" dirty="0">
                          <a:solidFill>
                            <a:schemeClr val="tx1">
                              <a:lumMod val="65000"/>
                              <a:lumOff val="35000"/>
                            </a:schemeClr>
                          </a:solidFill>
                        </a:rPr>
                        <a:t>1998</a:t>
                      </a:r>
                    </a:p>
                  </a:txBody>
                  <a:tcPr/>
                </a:tc>
                <a:tc>
                  <a:txBody>
                    <a:bodyPr/>
                    <a:lstStyle/>
                    <a:p>
                      <a:r>
                        <a:rPr lang="en-IN" dirty="0">
                          <a:solidFill>
                            <a:schemeClr val="tx1">
                              <a:lumMod val="65000"/>
                              <a:lumOff val="35000"/>
                            </a:schemeClr>
                          </a:solidFill>
                        </a:rPr>
                        <a:t>Hidden Markov Model (HMM</a:t>
                      </a:r>
                      <a:endParaRPr lang="en-US" dirty="0">
                        <a:solidFill>
                          <a:schemeClr val="tx1">
                            <a:lumMod val="65000"/>
                            <a:lumOff val="35000"/>
                          </a:schemeClr>
                        </a:solidFill>
                      </a:endParaRPr>
                    </a:p>
                  </a:txBody>
                  <a:tcPr/>
                </a:tc>
                <a:tc>
                  <a:txBody>
                    <a:bodyPr/>
                    <a:lstStyle/>
                    <a:p>
                      <a:r>
                        <a:rPr lang="en-US" dirty="0">
                          <a:solidFill>
                            <a:schemeClr val="tx1">
                              <a:lumMod val="65000"/>
                              <a:lumOff val="35000"/>
                            </a:schemeClr>
                          </a:solidFill>
                        </a:rPr>
                        <a:t>The trajectory classification method has only been applied to a limited number of trajectories.</a:t>
                      </a: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3935248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11"/>
          <p:cNvGraphicFramePr>
            <a:graphicFrameLocks/>
          </p:cNvGraphicFramePr>
          <p:nvPr>
            <p:extLst>
              <p:ext uri="{D42A27DB-BD31-4B8C-83A1-F6EECF244321}">
                <p14:modId xmlns:p14="http://schemas.microsoft.com/office/powerpoint/2010/main" val="2191038170"/>
              </p:ext>
            </p:extLst>
          </p:nvPr>
        </p:nvGraphicFramePr>
        <p:xfrm>
          <a:off x="325653" y="522513"/>
          <a:ext cx="11522357" cy="5906266"/>
        </p:xfrm>
        <a:graphic>
          <a:graphicData uri="http://schemas.openxmlformats.org/drawingml/2006/table">
            <a:tbl>
              <a:tblPr firstRow="1" bandRow="1">
                <a:tableStyleId>{073A0DAA-6AF3-43AB-8588-CEC1D06C72B9}</a:tableStyleId>
              </a:tblPr>
              <a:tblGrid>
                <a:gridCol w="634534">
                  <a:extLst>
                    <a:ext uri="{9D8B030D-6E8A-4147-A177-3AD203B41FA5}">
                      <a16:colId xmlns:a16="http://schemas.microsoft.com/office/drawing/2014/main" val="414263725"/>
                    </a:ext>
                  </a:extLst>
                </a:gridCol>
                <a:gridCol w="1941205">
                  <a:extLst>
                    <a:ext uri="{9D8B030D-6E8A-4147-A177-3AD203B41FA5}">
                      <a16:colId xmlns:a16="http://schemas.microsoft.com/office/drawing/2014/main" val="2055375238"/>
                    </a:ext>
                  </a:extLst>
                </a:gridCol>
                <a:gridCol w="1792918">
                  <a:extLst>
                    <a:ext uri="{9D8B030D-6E8A-4147-A177-3AD203B41FA5}">
                      <a16:colId xmlns:a16="http://schemas.microsoft.com/office/drawing/2014/main" val="572725299"/>
                    </a:ext>
                  </a:extLst>
                </a:gridCol>
                <a:gridCol w="1375019">
                  <a:extLst>
                    <a:ext uri="{9D8B030D-6E8A-4147-A177-3AD203B41FA5}">
                      <a16:colId xmlns:a16="http://schemas.microsoft.com/office/drawing/2014/main" val="3748040555"/>
                    </a:ext>
                  </a:extLst>
                </a:gridCol>
                <a:gridCol w="2669472">
                  <a:extLst>
                    <a:ext uri="{9D8B030D-6E8A-4147-A177-3AD203B41FA5}">
                      <a16:colId xmlns:a16="http://schemas.microsoft.com/office/drawing/2014/main" val="1501226335"/>
                    </a:ext>
                  </a:extLst>
                </a:gridCol>
                <a:gridCol w="3109209">
                  <a:extLst>
                    <a:ext uri="{9D8B030D-6E8A-4147-A177-3AD203B41FA5}">
                      <a16:colId xmlns:a16="http://schemas.microsoft.com/office/drawing/2014/main" val="23507885"/>
                    </a:ext>
                  </a:extLst>
                </a:gridCol>
              </a:tblGrid>
              <a:tr h="1049934">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284057">
                <a:tc>
                  <a:txBody>
                    <a:bodyPr/>
                    <a:lstStyle/>
                    <a:p>
                      <a:r>
                        <a:rPr lang="en-US" dirty="0"/>
                        <a:t>4.</a:t>
                      </a:r>
                      <a:endParaRPr lang="en-IN" dirty="0"/>
                    </a:p>
                  </a:txBody>
                  <a:tcPr/>
                </a:tc>
                <a:tc>
                  <a:txBody>
                    <a:bodyPr/>
                    <a:lstStyle/>
                    <a:p>
                      <a:r>
                        <a:rPr lang="en-US" dirty="0">
                          <a:solidFill>
                            <a:schemeClr val="tx1">
                              <a:lumMod val="65000"/>
                              <a:lumOff val="35000"/>
                            </a:schemeClr>
                          </a:solidFill>
                        </a:rPr>
                        <a:t>Video Image Processing to</a:t>
                      </a:r>
                      <a:r>
                        <a:rPr lang="en-US" baseline="0" dirty="0">
                          <a:solidFill>
                            <a:schemeClr val="tx1">
                              <a:lumMod val="65000"/>
                              <a:lumOff val="35000"/>
                            </a:schemeClr>
                          </a:solidFill>
                        </a:rPr>
                        <a:t> create a speed sensor</a:t>
                      </a:r>
                      <a:endParaRPr lang="en-US" dirty="0">
                        <a:solidFill>
                          <a:schemeClr val="tx1">
                            <a:lumMod val="65000"/>
                            <a:lumOff val="35000"/>
                          </a:schemeClr>
                        </a:solidFill>
                      </a:endParaRPr>
                    </a:p>
                  </a:txBody>
                  <a:tcPr/>
                </a:tc>
                <a:tc>
                  <a:txBody>
                    <a:bodyPr/>
                    <a:lstStyle/>
                    <a:p>
                      <a:r>
                        <a:rPr lang="en-US" dirty="0">
                          <a:solidFill>
                            <a:schemeClr val="tx1">
                              <a:lumMod val="65000"/>
                              <a:lumOff val="35000"/>
                            </a:schemeClr>
                          </a:solidFill>
                        </a:rPr>
                        <a:t>D.J. Dailey and L. Li</a:t>
                      </a:r>
                    </a:p>
                  </a:txBody>
                  <a:tcPr/>
                </a:tc>
                <a:tc>
                  <a:txBody>
                    <a:bodyPr/>
                    <a:lstStyle/>
                    <a:p>
                      <a:r>
                        <a:rPr lang="en-US" dirty="0">
                          <a:solidFill>
                            <a:schemeClr val="tx1">
                              <a:lumMod val="65000"/>
                              <a:lumOff val="35000"/>
                            </a:schemeClr>
                          </a:solidFill>
                        </a:rPr>
                        <a:t>2000</a:t>
                      </a:r>
                    </a:p>
                  </a:txBody>
                  <a:tcPr/>
                </a:tc>
                <a:tc>
                  <a:txBody>
                    <a:bodyPr/>
                    <a:lstStyle/>
                    <a:p>
                      <a:r>
                        <a:rPr lang="en-IN" sz="1800" b="0" i="0" kern="1200" dirty="0">
                          <a:solidFill>
                            <a:schemeClr val="tx1">
                              <a:lumMod val="65000"/>
                              <a:lumOff val="35000"/>
                            </a:schemeClr>
                          </a:solidFill>
                          <a:effectLst/>
                          <a:latin typeface="+mn-lt"/>
                          <a:ea typeface="+mn-ea"/>
                          <a:cs typeface="+mn-cs"/>
                        </a:rPr>
                        <a:t>Image Processing</a:t>
                      </a:r>
                    </a:p>
                    <a:p>
                      <a:r>
                        <a:rPr lang="en-US" dirty="0">
                          <a:solidFill>
                            <a:schemeClr val="tx1">
                              <a:lumMod val="65000"/>
                              <a:lumOff val="35000"/>
                            </a:schemeClr>
                          </a:solidFill>
                        </a:rPr>
                        <a:t>morphological operators:</a:t>
                      </a:r>
                      <a:r>
                        <a:rPr lang="en-US" baseline="0" dirty="0">
                          <a:solidFill>
                            <a:schemeClr val="tx1">
                              <a:lumMod val="65000"/>
                              <a:lumOff val="35000"/>
                            </a:schemeClr>
                          </a:solidFill>
                        </a:rPr>
                        <a:t> </a:t>
                      </a:r>
                      <a:r>
                        <a:rPr lang="en-US" dirty="0">
                          <a:solidFill>
                            <a:schemeClr val="tx1">
                              <a:lumMod val="65000"/>
                              <a:lumOff val="35000"/>
                            </a:schemeClr>
                          </a:solidFill>
                        </a:rPr>
                        <a:t>dilation and erosion</a:t>
                      </a:r>
                    </a:p>
                  </a:txBody>
                  <a:tcPr/>
                </a:tc>
                <a:tc>
                  <a:txBody>
                    <a:bodyPr/>
                    <a:lstStyle/>
                    <a:p>
                      <a:r>
                        <a:rPr lang="en-US" dirty="0">
                          <a:solidFill>
                            <a:schemeClr val="tx1">
                              <a:lumMod val="65000"/>
                              <a:lumOff val="35000"/>
                            </a:schemeClr>
                          </a:solidFill>
                        </a:rPr>
                        <a:t>image processing techniques are applied to estimate travel speed from image sequences of moving vehicles</a:t>
                      </a:r>
                    </a:p>
                  </a:txBody>
                  <a:tcPr/>
                </a:tc>
                <a:extLst>
                  <a:ext uri="{0D108BD9-81ED-4DB2-BD59-A6C34878D82A}">
                    <a16:rowId xmlns:a16="http://schemas.microsoft.com/office/drawing/2014/main" val="340004658"/>
                  </a:ext>
                </a:extLst>
              </a:tr>
              <a:tr h="2109235">
                <a:tc>
                  <a:txBody>
                    <a:bodyPr/>
                    <a:lstStyle/>
                    <a:p>
                      <a:r>
                        <a:rPr lang="en-US" dirty="0"/>
                        <a:t>5.</a:t>
                      </a:r>
                      <a:endParaRPr lang="en-IN" dirty="0"/>
                    </a:p>
                  </a:txBody>
                  <a:tcPr/>
                </a:tc>
                <a:tc>
                  <a:txBody>
                    <a:bodyPr/>
                    <a:lstStyle/>
                    <a:p>
                      <a:r>
                        <a:rPr lang="en-US" sz="1800" u="none" dirty="0" err="1">
                          <a:solidFill>
                            <a:schemeClr val="tx1">
                              <a:lumMod val="65000"/>
                              <a:lumOff val="35000"/>
                            </a:schemeClr>
                          </a:solidFill>
                        </a:rPr>
                        <a:t>Realtime</a:t>
                      </a:r>
                      <a:r>
                        <a:rPr lang="en-US" sz="1800" u="none" dirty="0">
                          <a:solidFill>
                            <a:schemeClr val="tx1">
                              <a:lumMod val="65000"/>
                              <a:lumOff val="35000"/>
                            </a:schemeClr>
                          </a:solidFill>
                        </a:rPr>
                        <a:t> multiple vehicle detection and tracking from a moving vehicle</a:t>
                      </a:r>
                      <a:endParaRPr lang="en-IN" u="none" dirty="0">
                        <a:solidFill>
                          <a:schemeClr val="tx1">
                            <a:lumMod val="65000"/>
                            <a:lumOff val="35000"/>
                          </a:schemeClr>
                        </a:solidFill>
                      </a:endParaRPr>
                    </a:p>
                  </a:txBody>
                  <a:tcPr/>
                </a:tc>
                <a:tc>
                  <a:txBody>
                    <a:bodyPr/>
                    <a:lstStyle/>
                    <a:p>
                      <a:r>
                        <a:rPr lang="en-US" sz="1800" u="none" dirty="0">
                          <a:solidFill>
                            <a:schemeClr val="tx1">
                              <a:lumMod val="65000"/>
                              <a:lumOff val="35000"/>
                            </a:schemeClr>
                          </a:solidFill>
                        </a:rPr>
                        <a:t>M. </a:t>
                      </a:r>
                      <a:r>
                        <a:rPr lang="en-US" sz="1800" u="none" dirty="0" err="1">
                          <a:solidFill>
                            <a:schemeClr val="tx1">
                              <a:lumMod val="65000"/>
                              <a:lumOff val="35000"/>
                            </a:schemeClr>
                          </a:solidFill>
                        </a:rPr>
                        <a:t>Betke</a:t>
                      </a:r>
                      <a:r>
                        <a:rPr lang="en-US" sz="1800" u="none" dirty="0">
                          <a:solidFill>
                            <a:schemeClr val="tx1">
                              <a:lumMod val="65000"/>
                              <a:lumOff val="35000"/>
                            </a:schemeClr>
                          </a:solidFill>
                        </a:rPr>
                        <a:t>, E. </a:t>
                      </a:r>
                      <a:r>
                        <a:rPr lang="en-US" sz="1800" u="none" dirty="0" err="1">
                          <a:solidFill>
                            <a:schemeClr val="tx1">
                              <a:lumMod val="65000"/>
                              <a:lumOff val="35000"/>
                            </a:schemeClr>
                          </a:solidFill>
                        </a:rPr>
                        <a:t>Haritaoglu</a:t>
                      </a:r>
                      <a:r>
                        <a:rPr lang="en-US" sz="1800" u="none" dirty="0">
                          <a:solidFill>
                            <a:schemeClr val="tx1">
                              <a:lumMod val="65000"/>
                              <a:lumOff val="35000"/>
                            </a:schemeClr>
                          </a:solidFill>
                        </a:rPr>
                        <a:t>, and L. S. Davis</a:t>
                      </a:r>
                      <a:endParaRPr lang="en-IN" u="none" dirty="0">
                        <a:solidFill>
                          <a:schemeClr val="tx1">
                            <a:lumMod val="65000"/>
                            <a:lumOff val="3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u="none" dirty="0">
                          <a:solidFill>
                            <a:schemeClr val="tx1">
                              <a:lumMod val="65000"/>
                              <a:lumOff val="35000"/>
                            </a:schemeClr>
                          </a:solidFill>
                        </a:rPr>
                        <a:t>2000</a:t>
                      </a:r>
                      <a:endParaRPr lang="en-US" sz="1400"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Visions Algorithms,</a:t>
                      </a:r>
                    </a:p>
                    <a:p>
                      <a:r>
                        <a:rPr lang="en-US" dirty="0">
                          <a:solidFill>
                            <a:schemeClr val="tx1">
                              <a:lumMod val="65000"/>
                              <a:lumOff val="35000"/>
                            </a:schemeClr>
                          </a:solidFill>
                        </a:rPr>
                        <a:t>Spatial recursive least squares filter (RLS)</a:t>
                      </a:r>
                      <a:endParaRPr lang="en-IN" dirty="0">
                        <a:solidFill>
                          <a:schemeClr val="tx1">
                            <a:lumMod val="65000"/>
                            <a:lumOff val="35000"/>
                          </a:schemeClr>
                        </a:solidFill>
                      </a:endParaRPr>
                    </a:p>
                  </a:txBody>
                  <a:tcPr/>
                </a:tc>
                <a:tc>
                  <a:txBody>
                    <a:bodyPr/>
                    <a:lstStyle/>
                    <a:p>
                      <a:r>
                        <a:rPr lang="en-US" dirty="0">
                          <a:solidFill>
                            <a:schemeClr val="tx1">
                              <a:lumMod val="65000"/>
                              <a:lumOff val="35000"/>
                            </a:schemeClr>
                          </a:solidFill>
                        </a:rPr>
                        <a:t>At night on city expressways, when there are many city lights in the background, the system has problems finding vehicle outlines and distinguishing vehicles on the road from obstacles in the background.</a:t>
                      </a:r>
                      <a:endParaRPr lang="en-IN" dirty="0">
                        <a:solidFill>
                          <a:schemeClr val="tx1">
                            <a:lumMod val="65000"/>
                            <a:lumOff val="35000"/>
                          </a:schemeClr>
                        </a:solidFill>
                      </a:endParaRPr>
                    </a:p>
                  </a:txBody>
                  <a:tcPr/>
                </a:tc>
                <a:extLst>
                  <a:ext uri="{0D108BD9-81ED-4DB2-BD59-A6C34878D82A}">
                    <a16:rowId xmlns:a16="http://schemas.microsoft.com/office/drawing/2014/main" val="2206717687"/>
                  </a:ext>
                </a:extLst>
              </a:tr>
              <a:tr h="1291369">
                <a:tc>
                  <a:txBody>
                    <a:bodyPr/>
                    <a:lstStyle/>
                    <a:p>
                      <a:r>
                        <a:rPr lang="en-US" dirty="0"/>
                        <a:t>6.</a:t>
                      </a:r>
                      <a:endParaRPr lang="en-IN" dirty="0"/>
                    </a:p>
                  </a:txBody>
                  <a:tcPr/>
                </a:tc>
                <a:tc>
                  <a:txBody>
                    <a:bodyPr/>
                    <a:lstStyle/>
                    <a:p>
                      <a:r>
                        <a:rPr lang="en-IN" dirty="0">
                          <a:solidFill>
                            <a:schemeClr val="tx1">
                              <a:lumMod val="65000"/>
                              <a:lumOff val="35000"/>
                            </a:schemeClr>
                          </a:solidFill>
                        </a:rPr>
                        <a:t>Vehicle type classification from visual-based dimension estimation</a:t>
                      </a:r>
                      <a:endParaRPr lang="en-IN"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Lai, AHS; Fung, GSK; Yung, NHC </a:t>
                      </a:r>
                    </a:p>
                  </a:txBody>
                  <a:tcPr/>
                </a:tc>
                <a:tc>
                  <a:txBody>
                    <a:bodyPr/>
                    <a:lstStyle/>
                    <a:p>
                      <a:r>
                        <a:rPr lang="en-IN" dirty="0">
                          <a:solidFill>
                            <a:schemeClr val="tx1">
                              <a:lumMod val="65000"/>
                              <a:lumOff val="35000"/>
                            </a:schemeClr>
                          </a:solidFill>
                        </a:rPr>
                        <a:t>2001</a:t>
                      </a:r>
                      <a:endParaRPr lang="en-IN" u="none" dirty="0">
                        <a:solidFill>
                          <a:schemeClr val="tx1">
                            <a:lumMod val="65000"/>
                            <a:lumOff val="35000"/>
                          </a:schemeClr>
                        </a:solidFill>
                      </a:endParaRPr>
                    </a:p>
                  </a:txBody>
                  <a:tcPr/>
                </a:tc>
                <a:tc>
                  <a:txBody>
                    <a:bodyPr/>
                    <a:lstStyle/>
                    <a:p>
                      <a:r>
                        <a:rPr lang="en-IN" dirty="0">
                          <a:solidFill>
                            <a:schemeClr val="tx1">
                              <a:lumMod val="65000"/>
                              <a:lumOff val="35000"/>
                            </a:schemeClr>
                          </a:solidFill>
                        </a:rPr>
                        <a:t>Background subtraction approach</a:t>
                      </a:r>
                    </a:p>
                  </a:txBody>
                  <a:tcPr/>
                </a:tc>
                <a:tc>
                  <a:txBody>
                    <a:bodyPr/>
                    <a:lstStyle/>
                    <a:p>
                      <a:r>
                        <a:rPr lang="en-US" dirty="0">
                          <a:solidFill>
                            <a:schemeClr val="tx1">
                              <a:lumMod val="65000"/>
                              <a:lumOff val="35000"/>
                            </a:schemeClr>
                          </a:solidFill>
                        </a:rPr>
                        <a:t>Drawbacks are the performance is hindered by the accuracy of the vehicle mask and the estimated bumper to road surface height. </a:t>
                      </a:r>
                      <a:endParaRPr lang="en-IN" dirty="0">
                        <a:solidFill>
                          <a:schemeClr val="tx1">
                            <a:lumMod val="65000"/>
                            <a:lumOff val="35000"/>
                          </a:schemeClr>
                        </a:solidFill>
                      </a:endParaRP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850244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11"/>
          <p:cNvGraphicFramePr>
            <a:graphicFrameLocks/>
          </p:cNvGraphicFramePr>
          <p:nvPr>
            <p:extLst>
              <p:ext uri="{D42A27DB-BD31-4B8C-83A1-F6EECF244321}">
                <p14:modId xmlns:p14="http://schemas.microsoft.com/office/powerpoint/2010/main" val="3497325854"/>
              </p:ext>
            </p:extLst>
          </p:nvPr>
        </p:nvGraphicFramePr>
        <p:xfrm>
          <a:off x="222068" y="378823"/>
          <a:ext cx="11411394" cy="6144961"/>
        </p:xfrm>
        <a:graphic>
          <a:graphicData uri="http://schemas.openxmlformats.org/drawingml/2006/table">
            <a:tbl>
              <a:tblPr firstRow="1" bandRow="1">
                <a:tableStyleId>{073A0DAA-6AF3-43AB-8588-CEC1D06C72B9}</a:tableStyleId>
              </a:tblPr>
              <a:tblGrid>
                <a:gridCol w="602868">
                  <a:extLst>
                    <a:ext uri="{9D8B030D-6E8A-4147-A177-3AD203B41FA5}">
                      <a16:colId xmlns:a16="http://schemas.microsoft.com/office/drawing/2014/main" val="414263725"/>
                    </a:ext>
                  </a:extLst>
                </a:gridCol>
                <a:gridCol w="1927067">
                  <a:extLst>
                    <a:ext uri="{9D8B030D-6E8A-4147-A177-3AD203B41FA5}">
                      <a16:colId xmlns:a16="http://schemas.microsoft.com/office/drawing/2014/main" val="2055375238"/>
                    </a:ext>
                  </a:extLst>
                </a:gridCol>
                <a:gridCol w="1779860">
                  <a:extLst>
                    <a:ext uri="{9D8B030D-6E8A-4147-A177-3AD203B41FA5}">
                      <a16:colId xmlns:a16="http://schemas.microsoft.com/office/drawing/2014/main" val="572725299"/>
                    </a:ext>
                  </a:extLst>
                </a:gridCol>
                <a:gridCol w="1450926">
                  <a:extLst>
                    <a:ext uri="{9D8B030D-6E8A-4147-A177-3AD203B41FA5}">
                      <a16:colId xmlns:a16="http://schemas.microsoft.com/office/drawing/2014/main" val="3748040555"/>
                    </a:ext>
                  </a:extLst>
                </a:gridCol>
                <a:gridCol w="2564109">
                  <a:extLst>
                    <a:ext uri="{9D8B030D-6E8A-4147-A177-3AD203B41FA5}">
                      <a16:colId xmlns:a16="http://schemas.microsoft.com/office/drawing/2014/main" val="1501226335"/>
                    </a:ext>
                  </a:extLst>
                </a:gridCol>
                <a:gridCol w="3086564">
                  <a:extLst>
                    <a:ext uri="{9D8B030D-6E8A-4147-A177-3AD203B41FA5}">
                      <a16:colId xmlns:a16="http://schemas.microsoft.com/office/drawing/2014/main" val="23507885"/>
                    </a:ext>
                  </a:extLst>
                </a:gridCol>
              </a:tblGrid>
              <a:tr h="1193733">
                <a:tc>
                  <a:txBody>
                    <a:bodyPr/>
                    <a:lstStyle/>
                    <a:p>
                      <a:r>
                        <a:rPr lang="en-IN" dirty="0"/>
                        <a:t>S.NO.</a:t>
                      </a:r>
                    </a:p>
                  </a:txBody>
                  <a:tcPr/>
                </a:tc>
                <a:tc>
                  <a:txBody>
                    <a:bodyPr/>
                    <a:lstStyle/>
                    <a:p>
                      <a:r>
                        <a:rPr lang="en-IN" dirty="0"/>
                        <a:t>TITLE</a:t>
                      </a:r>
                    </a:p>
                  </a:txBody>
                  <a:tcPr/>
                </a:tc>
                <a:tc>
                  <a:txBody>
                    <a:bodyPr/>
                    <a:lstStyle/>
                    <a:p>
                      <a:r>
                        <a:rPr lang="en-IN" dirty="0"/>
                        <a:t>AUTHOR(S)</a:t>
                      </a:r>
                    </a:p>
                  </a:txBody>
                  <a:tcPr/>
                </a:tc>
                <a:tc>
                  <a:txBody>
                    <a:bodyPr/>
                    <a:lstStyle/>
                    <a:p>
                      <a:r>
                        <a:rPr lang="en-IN" dirty="0"/>
                        <a:t>YEAR OF PUBLICATION</a:t>
                      </a:r>
                    </a:p>
                  </a:txBody>
                  <a:tcPr/>
                </a:tc>
                <a:tc>
                  <a:txBody>
                    <a:bodyPr/>
                    <a:lstStyle/>
                    <a:p>
                      <a:r>
                        <a:rPr lang="en-IN" dirty="0"/>
                        <a:t>METHODOLOGIES</a:t>
                      </a:r>
                    </a:p>
                  </a:txBody>
                  <a:tcPr/>
                </a:tc>
                <a:tc>
                  <a:txBody>
                    <a:bodyPr/>
                    <a:lstStyle/>
                    <a:p>
                      <a:r>
                        <a:rPr lang="en-IN" dirty="0"/>
                        <a:t>LIMITATIONS</a:t>
                      </a:r>
                    </a:p>
                  </a:txBody>
                  <a:tcPr/>
                </a:tc>
                <a:extLst>
                  <a:ext uri="{0D108BD9-81ED-4DB2-BD59-A6C34878D82A}">
                    <a16:rowId xmlns:a16="http://schemas.microsoft.com/office/drawing/2014/main" val="855474273"/>
                  </a:ext>
                </a:extLst>
              </a:tr>
              <a:tr h="1556069">
                <a:tc>
                  <a:txBody>
                    <a:bodyPr/>
                    <a:lstStyle/>
                    <a:p>
                      <a:r>
                        <a:rPr lang="en-IN" dirty="0"/>
                        <a:t>7.</a:t>
                      </a:r>
                    </a:p>
                  </a:txBody>
                  <a:tcPr/>
                </a:tc>
                <a:tc>
                  <a:txBody>
                    <a:bodyPr/>
                    <a:lstStyle/>
                    <a:p>
                      <a:r>
                        <a:rPr lang="en-US" dirty="0"/>
                        <a:t>Vehicle Speed Detection using Python</a:t>
                      </a:r>
                    </a:p>
                  </a:txBody>
                  <a:tcPr/>
                </a:tc>
                <a:tc>
                  <a:txBody>
                    <a:bodyPr/>
                    <a:lstStyle/>
                    <a:p>
                      <a:r>
                        <a:rPr lang="en-US" dirty="0"/>
                        <a:t>Md MUBEEN KHAN, K SRINIVAS, 3KAVITHA J</a:t>
                      </a:r>
                    </a:p>
                  </a:txBody>
                  <a:tcPr/>
                </a:tc>
                <a:tc>
                  <a:txBody>
                    <a:bodyPr/>
                    <a:lstStyle/>
                    <a:p>
                      <a:r>
                        <a:rPr lang="en-US" dirty="0"/>
                        <a:t>2005</a:t>
                      </a:r>
                    </a:p>
                  </a:txBody>
                  <a:tcPr/>
                </a:tc>
                <a:tc>
                  <a:txBody>
                    <a:bodyPr/>
                    <a:lstStyle/>
                    <a:p>
                      <a:r>
                        <a:rPr lang="en-US" dirty="0"/>
                        <a:t>LUCAS AND KANADE ALGORITHM, DBSCAN algorithm</a:t>
                      </a:r>
                    </a:p>
                  </a:txBody>
                  <a:tcPr/>
                </a:tc>
                <a:tc>
                  <a:txBody>
                    <a:bodyPr/>
                    <a:lstStyle/>
                    <a:p>
                      <a:r>
                        <a:rPr lang="en-US" dirty="0"/>
                        <a:t>errors on boundaries of moving object</a:t>
                      </a:r>
                    </a:p>
                  </a:txBody>
                  <a:tcPr/>
                </a:tc>
                <a:extLst>
                  <a:ext uri="{0D108BD9-81ED-4DB2-BD59-A6C34878D82A}">
                    <a16:rowId xmlns:a16="http://schemas.microsoft.com/office/drawing/2014/main" val="340004658"/>
                  </a:ext>
                </a:extLst>
              </a:tr>
              <a:tr h="1614377">
                <a:tc>
                  <a:txBody>
                    <a:bodyPr/>
                    <a:lstStyle/>
                    <a:p>
                      <a:r>
                        <a:rPr lang="en-US" dirty="0"/>
                        <a:t>8.</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tx1">
                              <a:lumMod val="75000"/>
                              <a:lumOff val="25000"/>
                            </a:schemeClr>
                          </a:solidFill>
                          <a:effectLst/>
                          <a:latin typeface="+mn-lt"/>
                          <a:ea typeface="+mn-ea"/>
                          <a:cs typeface="+mn-cs"/>
                        </a:rPr>
                        <a:t> Video-based real-time vehicle detection method</a:t>
                      </a:r>
                      <a:endParaRPr lang="en-US" u="none" dirty="0">
                        <a:solidFill>
                          <a:schemeClr val="tx1">
                            <a:lumMod val="75000"/>
                            <a:lumOff val="25000"/>
                          </a:schemeClr>
                        </a:solidFill>
                      </a:endParaRPr>
                    </a:p>
                  </a:txBody>
                  <a:tcPr/>
                </a:tc>
                <a:tc>
                  <a:txBody>
                    <a:bodyPr/>
                    <a:lstStyle/>
                    <a:p>
                      <a:r>
                        <a:rPr lang="en-US" u="none" dirty="0">
                          <a:solidFill>
                            <a:schemeClr val="tx1">
                              <a:lumMod val="75000"/>
                              <a:lumOff val="25000"/>
                            </a:schemeClr>
                          </a:solidFill>
                          <a:latin typeface="Times New Roman" panose="02020603050405020304" pitchFamily="18" charset="0"/>
                          <a:cs typeface="Times New Roman" panose="02020603050405020304" pitchFamily="18" charset="0"/>
                        </a:rPr>
                        <a:t>Wang, Y.K. and S.H. Chen</a:t>
                      </a:r>
                      <a:endParaRPr lang="en-US" u="none" dirty="0">
                        <a:solidFill>
                          <a:schemeClr val="tx1">
                            <a:lumMod val="75000"/>
                            <a:lumOff val="2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u="none" dirty="0">
                          <a:solidFill>
                            <a:schemeClr val="tx1">
                              <a:lumMod val="75000"/>
                              <a:lumOff val="25000"/>
                            </a:schemeClr>
                          </a:solidFill>
                          <a:effectLst/>
                          <a:latin typeface="Times New Roman" panose="02020603050405020304" pitchFamily="18" charset="0"/>
                          <a:cs typeface="Times New Roman" panose="02020603050405020304" pitchFamily="18" charset="0"/>
                        </a:rPr>
                        <a:t>2005</a:t>
                      </a:r>
                      <a:endParaRPr lang="en-US" u="none" dirty="0">
                        <a:solidFill>
                          <a:schemeClr val="tx1">
                            <a:lumMod val="75000"/>
                            <a:lumOff val="25000"/>
                          </a:schemeClr>
                        </a:solidFill>
                        <a:effectLst/>
                      </a:endParaRPr>
                    </a:p>
                  </a:txBody>
                  <a:tcPr/>
                </a:tc>
                <a:tc>
                  <a:txBody>
                    <a:bodyPr/>
                    <a:lstStyle/>
                    <a:p>
                      <a:pPr algn="l"/>
                      <a:r>
                        <a:rPr lang="en-US" sz="1800" b="0" i="0" kern="1200" dirty="0">
                          <a:solidFill>
                            <a:schemeClr val="tx1">
                              <a:lumMod val="75000"/>
                              <a:lumOff val="25000"/>
                            </a:schemeClr>
                          </a:solidFill>
                          <a:effectLst/>
                          <a:latin typeface="+mn-lt"/>
                          <a:ea typeface="+mn-ea"/>
                          <a:cs typeface="+mn-cs"/>
                        </a:rPr>
                        <a:t>A two-level method is proposed</a:t>
                      </a:r>
                    </a:p>
                    <a:p>
                      <a:pPr marL="285750" indent="-285750" algn="l">
                        <a:buFont typeface="Arial" panose="020B0604020202020204" pitchFamily="34" charset="0"/>
                        <a:buChar char="•"/>
                      </a:pPr>
                      <a:r>
                        <a:rPr lang="en-IN" sz="1800" b="0" i="0" kern="1200" dirty="0">
                          <a:solidFill>
                            <a:schemeClr val="tx1">
                              <a:lumMod val="75000"/>
                              <a:lumOff val="25000"/>
                            </a:schemeClr>
                          </a:solidFill>
                          <a:effectLst/>
                          <a:latin typeface="+mn-lt"/>
                          <a:ea typeface="+mn-ea"/>
                          <a:cs typeface="+mn-cs"/>
                        </a:rPr>
                        <a:t>Lane line</a:t>
                      </a:r>
                      <a:endParaRPr lang="en-US" sz="1800" b="0" i="0" kern="1200" dirty="0">
                        <a:solidFill>
                          <a:schemeClr val="tx1">
                            <a:lumMod val="75000"/>
                            <a:lumOff val="25000"/>
                          </a:schemeClr>
                        </a:solidFill>
                        <a:effectLst/>
                        <a:latin typeface="+mn-lt"/>
                        <a:ea typeface="+mn-ea"/>
                        <a:cs typeface="+mn-cs"/>
                      </a:endParaRPr>
                    </a:p>
                    <a:p>
                      <a:pPr marL="285750" indent="-285750" algn="l">
                        <a:buFont typeface="Arial" panose="020B0604020202020204" pitchFamily="34" charset="0"/>
                        <a:buChar char="•"/>
                      </a:pPr>
                      <a:r>
                        <a:rPr lang="en-IN" dirty="0">
                          <a:solidFill>
                            <a:schemeClr val="tx1">
                              <a:lumMod val="75000"/>
                              <a:lumOff val="25000"/>
                            </a:schemeClr>
                          </a:solidFill>
                        </a:rPr>
                        <a:t>Others</a:t>
                      </a:r>
                    </a:p>
                    <a:p>
                      <a:pPr marL="0" indent="0" algn="l">
                        <a:buFont typeface="Arial" panose="020B0604020202020204" pitchFamily="34" charset="0"/>
                        <a:buNone/>
                      </a:pPr>
                      <a:r>
                        <a:rPr lang="en-IN" sz="1800" i="1" kern="1200" dirty="0">
                          <a:solidFill>
                            <a:schemeClr val="tx1">
                              <a:lumMod val="75000"/>
                              <a:lumOff val="25000"/>
                            </a:schemeClr>
                          </a:solidFill>
                          <a:effectLst/>
                          <a:latin typeface="+mn-lt"/>
                          <a:ea typeface="+mn-ea"/>
                          <a:cs typeface="+mn-cs"/>
                        </a:rPr>
                        <a:t>Exponential forgetting</a:t>
                      </a:r>
                      <a:r>
                        <a:rPr lang="en-IN" sz="1800" kern="1200" dirty="0">
                          <a:solidFill>
                            <a:schemeClr val="tx1">
                              <a:lumMod val="75000"/>
                              <a:lumOff val="25000"/>
                            </a:schemeClr>
                          </a:solidFill>
                          <a:effectLst/>
                          <a:latin typeface="+mn-lt"/>
                          <a:ea typeface="+mn-ea"/>
                          <a:cs typeface="+mn-cs"/>
                        </a:rPr>
                        <a:t> algorithm </a:t>
                      </a:r>
                      <a:endParaRPr lang="en-IN" dirty="0">
                        <a:solidFill>
                          <a:schemeClr val="tx1">
                            <a:lumMod val="75000"/>
                            <a:lumOff val="25000"/>
                          </a:schemeClr>
                        </a:solidFill>
                      </a:endParaRPr>
                    </a:p>
                  </a:txBody>
                  <a:tcPr/>
                </a:tc>
                <a:tc>
                  <a:txBody>
                    <a:bodyPr/>
                    <a:lstStyle/>
                    <a:p>
                      <a:r>
                        <a:rPr lang="en-US" sz="1800" kern="1200" dirty="0">
                          <a:solidFill>
                            <a:schemeClr val="tx1">
                              <a:lumMod val="75000"/>
                              <a:lumOff val="25000"/>
                            </a:schemeClr>
                          </a:solidFill>
                          <a:effectLst/>
                          <a:latin typeface="+mn-lt"/>
                          <a:ea typeface="+mn-ea"/>
                          <a:cs typeface="+mn-cs"/>
                        </a:rPr>
                        <a:t>The proposed method is not suitable for vehicle detection at night when there is insufficient illumination. </a:t>
                      </a:r>
                      <a:endParaRPr lang="en-IN" dirty="0">
                        <a:solidFill>
                          <a:schemeClr val="tx1">
                            <a:lumMod val="75000"/>
                            <a:lumOff val="25000"/>
                          </a:schemeClr>
                        </a:solidFill>
                      </a:endParaRPr>
                    </a:p>
                  </a:txBody>
                  <a:tcPr/>
                </a:tc>
                <a:extLst>
                  <a:ext uri="{0D108BD9-81ED-4DB2-BD59-A6C34878D82A}">
                    <a16:rowId xmlns:a16="http://schemas.microsoft.com/office/drawing/2014/main" val="2206717687"/>
                  </a:ext>
                </a:extLst>
              </a:tr>
              <a:tr h="1657799">
                <a:tc>
                  <a:txBody>
                    <a:bodyPr/>
                    <a:lstStyle/>
                    <a:p>
                      <a:r>
                        <a:rPr lang="en-IN" dirty="0"/>
                        <a:t>9.</a:t>
                      </a:r>
                    </a:p>
                  </a:txBody>
                  <a:tcPr/>
                </a:tc>
                <a:tc>
                  <a:txBody>
                    <a:bodyPr/>
                    <a:lstStyle/>
                    <a:p>
                      <a:pPr algn="just"/>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Foreground-Adaptive Background Subtraction</a:t>
                      </a:r>
                    </a:p>
                  </a:txBody>
                  <a:tcPr/>
                </a:tc>
                <a:tc>
                  <a:txBody>
                    <a:bodyPr/>
                    <a:lstStyle/>
                    <a:p>
                      <a:pPr algn="just"/>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JM McHugh,</a:t>
                      </a:r>
                      <a:r>
                        <a:rPr lang="en-IN" sz="1800" u="none"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J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Konrad,V</a:t>
                      </a:r>
                      <a:r>
                        <a:rPr lang="en-IN" sz="1800" u="none"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Saligrama,P</a:t>
                      </a:r>
                      <a:r>
                        <a:rPr lang="en-IN" sz="1800" u="none"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IN" sz="1800" u="none" dirty="0" err="1">
                          <a:solidFill>
                            <a:schemeClr val="tx1">
                              <a:lumMod val="75000"/>
                              <a:lumOff val="25000"/>
                            </a:schemeClr>
                          </a:solidFill>
                          <a:latin typeface="Times New Roman" panose="02020603050405020304" pitchFamily="18" charset="0"/>
                          <a:cs typeface="Times New Roman" panose="02020603050405020304" pitchFamily="18" charset="0"/>
                        </a:rPr>
                        <a:t>Jodoin</a:t>
                      </a:r>
                      <a:endParaRPr lang="en-IN" sz="1800" u="none" dirty="0">
                        <a:solidFill>
                          <a:schemeClr val="tx1">
                            <a:lumMod val="75000"/>
                            <a:lumOff val="25000"/>
                          </a:schemeClr>
                        </a:solidFill>
                        <a:latin typeface="Times New Roman" panose="02020603050405020304" pitchFamily="18" charset="0"/>
                        <a:cs typeface="Times New Roman" panose="02020603050405020304" pitchFamily="18" charset="0"/>
                      </a:endParaRPr>
                    </a:p>
                  </a:txBody>
                  <a:tcPr/>
                </a:tc>
                <a:tc>
                  <a:txBody>
                    <a:bodyPr/>
                    <a:lstStyle/>
                    <a:p>
                      <a:r>
                        <a:rPr lang="en-IN" dirty="0">
                          <a:solidFill>
                            <a:schemeClr val="tx1">
                              <a:lumMod val="75000"/>
                              <a:lumOff val="25000"/>
                            </a:schemeClr>
                          </a:solidFill>
                        </a:rPr>
                        <a:t>2009</a:t>
                      </a:r>
                    </a:p>
                  </a:txBody>
                  <a:tcPr/>
                </a:tc>
                <a:tc>
                  <a:txBody>
                    <a:bodyPr/>
                    <a:lstStyle/>
                    <a:p>
                      <a:pPr marL="0" indent="0" algn="just">
                        <a:buNone/>
                      </a:pP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Adaptive</a:t>
                      </a:r>
                      <a:r>
                        <a:rPr lang="en-US" sz="1800"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background subtraction</a:t>
                      </a:r>
                      <a:r>
                        <a:rPr lang="en-US" sz="1800"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1800" dirty="0">
                          <a:solidFill>
                            <a:schemeClr val="tx1">
                              <a:lumMod val="75000"/>
                              <a:lumOff val="25000"/>
                            </a:schemeClr>
                          </a:solidFill>
                          <a:latin typeface="Times New Roman" panose="02020603050405020304" pitchFamily="18" charset="0"/>
                          <a:cs typeface="Times New Roman" panose="02020603050405020304" pitchFamily="18" charset="0"/>
                        </a:rPr>
                        <a:t>with Markov Random Field </a:t>
                      </a:r>
                    </a:p>
                  </a:txBody>
                  <a:tcPr/>
                </a:tc>
                <a:tc>
                  <a:txBody>
                    <a:bodyPr/>
                    <a:lstStyle/>
                    <a:p>
                      <a:r>
                        <a:rPr lang="en-US" sz="1800" b="0" i="0" kern="1200" dirty="0">
                          <a:solidFill>
                            <a:schemeClr val="tx1">
                              <a:lumMod val="75000"/>
                              <a:lumOff val="25000"/>
                            </a:schemeClr>
                          </a:solidFill>
                          <a:effectLst/>
                          <a:latin typeface="+mn-lt"/>
                          <a:ea typeface="+mn-ea"/>
                          <a:cs typeface="+mn-cs"/>
                        </a:rPr>
                        <a:t>The inclusion of a foreground</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model tends to grow the detected regions rather than shrink</a:t>
                      </a:r>
                      <a:r>
                        <a:rPr lang="en-US" sz="1800" b="0" i="0" kern="1200" baseline="0" dirty="0">
                          <a:solidFill>
                            <a:schemeClr val="tx1">
                              <a:lumMod val="75000"/>
                              <a:lumOff val="25000"/>
                            </a:schemeClr>
                          </a:solidFill>
                          <a:effectLst/>
                          <a:latin typeface="+mn-lt"/>
                          <a:ea typeface="+mn-ea"/>
                          <a:cs typeface="+mn-cs"/>
                        </a:rPr>
                        <a:t> </a:t>
                      </a:r>
                      <a:r>
                        <a:rPr lang="en-US" sz="1800" b="0" i="0" kern="1200" dirty="0">
                          <a:solidFill>
                            <a:schemeClr val="tx1">
                              <a:lumMod val="75000"/>
                              <a:lumOff val="25000"/>
                            </a:schemeClr>
                          </a:solidFill>
                          <a:effectLst/>
                          <a:latin typeface="+mn-lt"/>
                          <a:ea typeface="+mn-ea"/>
                          <a:cs typeface="+mn-cs"/>
                        </a:rPr>
                        <a:t>them. </a:t>
                      </a:r>
                    </a:p>
                  </a:txBody>
                  <a:tcPr/>
                </a:tc>
                <a:extLst>
                  <a:ext uri="{0D108BD9-81ED-4DB2-BD59-A6C34878D82A}">
                    <a16:rowId xmlns:a16="http://schemas.microsoft.com/office/drawing/2014/main" val="2088215228"/>
                  </a:ext>
                </a:extLst>
              </a:tr>
            </a:tbl>
          </a:graphicData>
        </a:graphic>
      </p:graphicFrame>
    </p:spTree>
    <p:extLst>
      <p:ext uri="{BB962C8B-B14F-4D97-AF65-F5344CB8AC3E}">
        <p14:creationId xmlns:p14="http://schemas.microsoft.com/office/powerpoint/2010/main" val="29264208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4327</TotalTime>
  <Words>2656</Words>
  <Application>Microsoft Office PowerPoint</Application>
  <PresentationFormat>Widescreen</PresentationFormat>
  <Paragraphs>309</Paragraphs>
  <Slides>26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Calibri Light</vt:lpstr>
      <vt:lpstr>Century Schoolbook</vt:lpstr>
      <vt:lpstr>Times New Roman</vt:lpstr>
      <vt:lpstr>Wingdings</vt:lpstr>
      <vt:lpstr>Office Theme</vt:lpstr>
      <vt:lpstr>     BATCH NUMBER: 9  PROJECT PRESENTATION:  SPEED DETECTION OF VEHICLE USING MACHINE LEARNING ALGORITHM  TEAM MEMBERS  RISHAV SURANA 18BTRIS035   SUSANTA SARKAR 18BTRIS48  SIDDHARTH Kr HARLALKA 18BTRIS066  SUJATA BUDHA 18BTRIS065  Guided by :Mr. Mathiyalagan R, Assistant professor, Dept. Of ISE, FET-Jain.   </vt:lpstr>
      <vt:lpstr>CONTENTS</vt:lpstr>
      <vt:lpstr>ABSTRACT</vt:lpstr>
      <vt:lpstr>INTRODUCTION</vt:lpstr>
      <vt:lpstr>The Problem Statement</vt:lpstr>
      <vt:lpstr>OBJECTIVES</vt:lpstr>
      <vt:lpstr>LITERATURE SURVEY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PROPOSED IDEA</vt:lpstr>
      <vt:lpstr>METHODOLOGY</vt:lpstr>
      <vt:lpstr>ACTIVITY DIAGRAM</vt:lpstr>
      <vt:lpstr>H/W AND S/W COMPONENTS</vt:lpstr>
      <vt:lpstr>Dataset Training  </vt:lpstr>
      <vt:lpstr>Training</vt:lpstr>
      <vt:lpstr>Result</vt:lpstr>
      <vt:lpstr>PowerPoint Presentation</vt:lpstr>
      <vt:lpstr>PowerPoint Presentation</vt:lpstr>
      <vt:lpstr>REFERENCES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BATCH NUMBER:9 PROJECT SYNOPSIS PRESENTATION ON :  OBJECT DETECTION USING MACHINE LEARNING</dc:title>
  <dc:creator>Sujata</dc:creator>
  <cp:lastModifiedBy>Rishav Surana</cp:lastModifiedBy>
  <cp:revision>92</cp:revision>
  <dcterms:created xsi:type="dcterms:W3CDTF">2021-10-17T14:21:12Z</dcterms:created>
  <dcterms:modified xsi:type="dcterms:W3CDTF">2022-05-27T15:13:00Z</dcterms:modified>
</cp:coreProperties>
</file>

<file path=docProps/thumbnail.jpeg>
</file>